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73" r:id="rId3"/>
    <p:sldId id="274" r:id="rId4"/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83" r:id="rId21"/>
    <p:sldId id="276" r:id="rId22"/>
    <p:sldId id="277" r:id="rId23"/>
    <p:sldId id="278" r:id="rId24"/>
    <p:sldId id="279" r:id="rId25"/>
    <p:sldId id="280" r:id="rId26"/>
    <p:sldId id="281" r:id="rId27"/>
    <p:sldId id="284" r:id="rId28"/>
    <p:sldId id="28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AFAF-1D55-4CEF-ADA2-F2D31BC09D0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B9A2-3303-4261-BAF0-09B12F5A19F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AFAF-1D55-4CEF-ADA2-F2D31BC09D0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B9A2-3303-4261-BAF0-09B12F5A1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AFAF-1D55-4CEF-ADA2-F2D31BC09D0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B9A2-3303-4261-BAF0-09B12F5A1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AFAF-1D55-4CEF-ADA2-F2D31BC09D0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B9A2-3303-4261-BAF0-09B12F5A19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AFAF-1D55-4CEF-ADA2-F2D31BC09D0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B9A2-3303-4261-BAF0-09B12F5A1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AFAF-1D55-4CEF-ADA2-F2D31BC09D0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B9A2-3303-4261-BAF0-09B12F5A19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AFAF-1D55-4CEF-ADA2-F2D31BC09D0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B9A2-3303-4261-BAF0-09B12F5A19F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AFAF-1D55-4CEF-ADA2-F2D31BC09D0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B9A2-3303-4261-BAF0-09B12F5A1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AFAF-1D55-4CEF-ADA2-F2D31BC09D0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B9A2-3303-4261-BAF0-09B12F5A1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AFAF-1D55-4CEF-ADA2-F2D31BC09D0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B9A2-3303-4261-BAF0-09B12F5A1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CAFAF-1D55-4CEF-ADA2-F2D31BC09D0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8B9A2-3303-4261-BAF0-09B12F5A19F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EACAFAF-1D55-4CEF-ADA2-F2D31BC09D0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198B9A2-3303-4261-BAF0-09B12F5A19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3244334"/>
            <a:ext cx="8763000" cy="707886"/>
          </a:xfrm>
          <a:prstGeom prst="rect">
            <a:avLst/>
          </a:prstGeom>
        </p:spPr>
        <p:txBody>
          <a:bodyPr wrap="square">
            <a:prstTxWarp prst="textInflateBottom">
              <a:avLst/>
            </a:prstTxWarp>
            <a:spAutoFit/>
          </a:bodyPr>
          <a:lstStyle/>
          <a:p>
            <a:pPr algn="ctr"/>
            <a:r>
              <a:rPr lang="en-US" sz="1400" dirty="0"/>
              <a:t>http://</a:t>
            </a: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bazresi.sbmu.ac.ir</a:t>
            </a:r>
            <a:endParaRPr lang="fa-IR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1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8305799" cy="6324600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b="1" dirty="0">
                <a:solidFill>
                  <a:srgbClr val="FF0000"/>
                </a:solidFill>
              </a:rPr>
              <a:t>نحوه تنظیم گزارش: </a:t>
            </a:r>
          </a:p>
          <a:p>
            <a:pPr algn="just" rtl="1"/>
            <a:r>
              <a:rPr lang="fa-IR" b="1" dirty="0">
                <a:solidFill>
                  <a:srgbClr val="00B050"/>
                </a:solidFill>
              </a:rPr>
              <a:t>ماده 14</a:t>
            </a:r>
            <a:r>
              <a:rPr lang="fa-IR" b="1" dirty="0"/>
              <a:t>- </a:t>
            </a:r>
            <a:r>
              <a:rPr lang="fa-IR" b="1" dirty="0" err="1"/>
              <a:t>گزارش‌های</a:t>
            </a:r>
            <a:r>
              <a:rPr lang="fa-IR" b="1" dirty="0"/>
              <a:t> بازرسی باید بر اساس ضوابط و قواعد </a:t>
            </a:r>
            <a:r>
              <a:rPr lang="fa-IR" b="1" dirty="0" err="1"/>
              <a:t>گزارش‌نویسی</a:t>
            </a:r>
            <a:r>
              <a:rPr lang="fa-IR" b="1" dirty="0"/>
              <a:t> و مطابق فرم </a:t>
            </a:r>
            <a:r>
              <a:rPr lang="fa-IR" b="1" dirty="0" err="1"/>
              <a:t>ضممیه</a:t>
            </a:r>
            <a:r>
              <a:rPr lang="fa-IR" b="1" dirty="0"/>
              <a:t> این </a:t>
            </a:r>
            <a:r>
              <a:rPr lang="fa-IR" b="1" dirty="0" err="1"/>
              <a:t>دستورالعمل‌ها</a:t>
            </a:r>
            <a:r>
              <a:rPr lang="fa-IR" b="1" dirty="0"/>
              <a:t> تهیه شوند. در </a:t>
            </a:r>
            <a:r>
              <a:rPr lang="fa-IR" b="1" dirty="0" err="1"/>
              <a:t>گزارش‌های</a:t>
            </a:r>
            <a:r>
              <a:rPr lang="fa-IR" b="1" dirty="0"/>
              <a:t> تنظیمی رعایت موارد زیر </a:t>
            </a:r>
            <a:r>
              <a:rPr lang="fa-IR" b="1" dirty="0" err="1"/>
              <a:t>الزامی</a:t>
            </a:r>
            <a:r>
              <a:rPr lang="fa-IR" b="1" dirty="0"/>
              <a:t> است: 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الف-</a:t>
            </a:r>
            <a:r>
              <a:rPr lang="fa-IR" b="1" dirty="0"/>
              <a:t> اسناد و مدارک مورد استناد باید به ترتیب ارجاع، </a:t>
            </a:r>
            <a:r>
              <a:rPr lang="fa-IR" b="1" dirty="0" err="1"/>
              <a:t>شماره‌گذاری</a:t>
            </a:r>
            <a:r>
              <a:rPr lang="fa-IR" b="1" dirty="0"/>
              <a:t> شده و اصل یا تصویر </a:t>
            </a:r>
            <a:r>
              <a:rPr lang="fa-IR" b="1" dirty="0" err="1"/>
              <a:t>آن‌ها</a:t>
            </a:r>
            <a:r>
              <a:rPr lang="fa-IR" b="1" dirty="0"/>
              <a:t> در </a:t>
            </a:r>
            <a:r>
              <a:rPr lang="fa-IR" b="1" dirty="0" err="1"/>
              <a:t>نتهای</a:t>
            </a:r>
            <a:r>
              <a:rPr lang="fa-IR" b="1" dirty="0"/>
              <a:t> گزارش آورده شود. 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ب-</a:t>
            </a:r>
            <a:r>
              <a:rPr lang="fa-IR" b="1" dirty="0"/>
              <a:t> پیش از تنظیم گزارش نهایی، توضیحات فرد یا افراد </a:t>
            </a:r>
            <a:r>
              <a:rPr lang="fa-IR" b="1" dirty="0" err="1"/>
              <a:t>ذی‌ربط</a:t>
            </a:r>
            <a:r>
              <a:rPr lang="fa-IR" b="1" dirty="0"/>
              <a:t> به صورت کتبی اخذ و اظهارات و </a:t>
            </a:r>
            <a:r>
              <a:rPr lang="fa-IR" b="1" dirty="0" err="1"/>
              <a:t>دفاعیات</a:t>
            </a:r>
            <a:r>
              <a:rPr lang="fa-IR" b="1" dirty="0"/>
              <a:t> شفاهی </a:t>
            </a:r>
            <a:r>
              <a:rPr lang="fa-IR" b="1" dirty="0" err="1"/>
              <a:t>آن‌ها</a:t>
            </a:r>
            <a:r>
              <a:rPr lang="fa-IR" b="1" dirty="0"/>
              <a:t> صورت جلسه شود. در صورتی که کارمند از ارائه توضیح کتبی یا شفاهی خودداری نماید بازرس موظف است مراتب را گواهی و گزارش را تنظیم نماید. 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ج- </a:t>
            </a:r>
            <a:r>
              <a:rPr lang="fa-IR" b="1" dirty="0"/>
              <a:t>در </a:t>
            </a:r>
            <a:r>
              <a:rPr lang="fa-IR" b="1" dirty="0" err="1"/>
              <a:t>گزارش‌هایی</a:t>
            </a:r>
            <a:r>
              <a:rPr lang="fa-IR" b="1" dirty="0"/>
              <a:t> که با موضوع اخذ رشوه تنظیم </a:t>
            </a:r>
            <a:r>
              <a:rPr lang="fa-IR" b="1" dirty="0" err="1"/>
              <a:t>می‌شود</a:t>
            </a:r>
            <a:r>
              <a:rPr lang="fa-IR" b="1" dirty="0"/>
              <a:t> حداقل یکی از مصادیق مذکور در ماده (1) </a:t>
            </a:r>
            <a:r>
              <a:rPr lang="fa-IR" b="1" dirty="0" err="1"/>
              <a:t>آیین‌نامه</a:t>
            </a:r>
            <a:r>
              <a:rPr lang="fa-IR" b="1" dirty="0"/>
              <a:t> </a:t>
            </a:r>
            <a:r>
              <a:rPr lang="fa-IR" b="1" dirty="0" err="1"/>
              <a:t>پیش‌گیری</a:t>
            </a:r>
            <a:r>
              <a:rPr lang="fa-IR" b="1" dirty="0"/>
              <a:t> و مبارزه با رشوه در </a:t>
            </a:r>
            <a:r>
              <a:rPr lang="fa-IR" b="1" dirty="0" err="1"/>
              <a:t>دستگاه‌های</a:t>
            </a:r>
            <a:r>
              <a:rPr lang="fa-IR" b="1" dirty="0"/>
              <a:t> اجرایی (موضوع </a:t>
            </a:r>
            <a:r>
              <a:rPr lang="fa-IR" b="1" dirty="0" err="1"/>
              <a:t>تصویب‌نامه</a:t>
            </a:r>
            <a:r>
              <a:rPr lang="fa-IR" b="1" dirty="0"/>
              <a:t> شماره 73377/30374 هـ مورخ 22/12/1383) مورد استناد قرار گیرد. 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د-</a:t>
            </a:r>
            <a:r>
              <a:rPr lang="fa-IR" b="1" dirty="0"/>
              <a:t> اصول </a:t>
            </a:r>
            <a:r>
              <a:rPr lang="fa-IR" b="1" dirty="0" err="1"/>
              <a:t>طبقه‌بندی</a:t>
            </a:r>
            <a:r>
              <a:rPr lang="fa-IR" b="1" dirty="0"/>
              <a:t> اسناد اداری رعایت شود. </a:t>
            </a:r>
          </a:p>
        </p:txBody>
      </p:sp>
    </p:spTree>
    <p:extLst>
      <p:ext uri="{BB962C8B-B14F-4D97-AF65-F5344CB8AC3E}">
        <p14:creationId xmlns:p14="http://schemas.microsoft.com/office/powerpoint/2010/main" val="369524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76200"/>
            <a:ext cx="9144000" cy="6781800"/>
          </a:xfrm>
        </p:spPr>
        <p:txBody>
          <a:bodyPr>
            <a:normAutofit fontScale="85000" lnSpcReduction="20000"/>
          </a:bodyPr>
          <a:lstStyle/>
          <a:p>
            <a:pPr algn="just" rtl="1"/>
            <a:r>
              <a:rPr lang="fa-IR" b="1" dirty="0">
                <a:solidFill>
                  <a:srgbClr val="FF0000"/>
                </a:solidFill>
              </a:rPr>
              <a:t>فرایند </a:t>
            </a:r>
            <a:r>
              <a:rPr lang="fa-IR" b="1" dirty="0" smtClean="0">
                <a:solidFill>
                  <a:srgbClr val="FF0000"/>
                </a:solidFill>
              </a:rPr>
              <a:t>بازرسی :</a:t>
            </a:r>
          </a:p>
          <a:p>
            <a:pPr algn="just" rtl="1">
              <a:lnSpc>
                <a:spcPct val="120000"/>
              </a:lnSpc>
            </a:pPr>
            <a:r>
              <a:rPr lang="fa-IR" b="1" dirty="0" smtClean="0">
                <a:solidFill>
                  <a:srgbClr val="00B050"/>
                </a:solidFill>
              </a:rPr>
              <a:t>ماده </a:t>
            </a:r>
            <a:r>
              <a:rPr lang="fa-IR" b="1" dirty="0">
                <a:solidFill>
                  <a:srgbClr val="00B050"/>
                </a:solidFill>
              </a:rPr>
              <a:t>15-</a:t>
            </a:r>
            <a:r>
              <a:rPr lang="fa-IR" b="1" dirty="0"/>
              <a:t> بازرسان </a:t>
            </a:r>
            <a:r>
              <a:rPr lang="fa-IR" b="1" dirty="0" err="1"/>
              <a:t>می‌توانند</a:t>
            </a:r>
            <a:r>
              <a:rPr lang="fa-IR" b="1" dirty="0"/>
              <a:t> از طرق زیر نسبت به کسب اطلاعات مورد نیاز اقدام نمایند: 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الف-</a:t>
            </a:r>
            <a:r>
              <a:rPr lang="fa-IR" b="1" dirty="0"/>
              <a:t> </a:t>
            </a:r>
            <a:r>
              <a:rPr lang="fa-IR" dirty="0"/>
              <a:t>مشاهده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ب-</a:t>
            </a:r>
            <a:r>
              <a:rPr lang="fa-IR" b="1" dirty="0"/>
              <a:t> </a:t>
            </a:r>
            <a:r>
              <a:rPr lang="fa-IR" dirty="0"/>
              <a:t>کسب اطلاع از شهود و </a:t>
            </a:r>
            <a:r>
              <a:rPr lang="fa-IR" dirty="0" err="1"/>
              <a:t>مطلعین</a:t>
            </a:r>
            <a:endParaRPr lang="fa-IR" dirty="0"/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ج- </a:t>
            </a:r>
            <a:r>
              <a:rPr lang="fa-IR" dirty="0"/>
              <a:t>مطالعه سوابق </a:t>
            </a:r>
            <a:r>
              <a:rPr lang="fa-IR" dirty="0" err="1"/>
              <a:t>پرونده‌های</a:t>
            </a:r>
            <a:r>
              <a:rPr lang="fa-IR" dirty="0"/>
              <a:t> موجود و تهیه مدارک </a:t>
            </a:r>
            <a:r>
              <a:rPr lang="fa-IR" dirty="0" err="1"/>
              <a:t>آن‌ها</a:t>
            </a:r>
            <a:endParaRPr lang="fa-IR" dirty="0"/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د-</a:t>
            </a:r>
            <a:r>
              <a:rPr lang="fa-IR" b="1" dirty="0"/>
              <a:t> </a:t>
            </a:r>
            <a:r>
              <a:rPr lang="fa-IR" dirty="0"/>
              <a:t>بررسی‌ </a:t>
            </a:r>
            <a:r>
              <a:rPr lang="fa-IR" dirty="0" err="1"/>
              <a:t>گزارش‌ها</a:t>
            </a:r>
            <a:r>
              <a:rPr lang="fa-IR" dirty="0"/>
              <a:t> و </a:t>
            </a:r>
            <a:r>
              <a:rPr lang="fa-IR" dirty="0" err="1"/>
              <a:t>شکوائیه‌های</a:t>
            </a:r>
            <a:r>
              <a:rPr lang="fa-IR" dirty="0"/>
              <a:t> مکتوب </a:t>
            </a:r>
            <a:r>
              <a:rPr lang="fa-IR" dirty="0" err="1"/>
              <a:t>ارباب‌رجوع</a:t>
            </a:r>
            <a:r>
              <a:rPr lang="fa-IR" dirty="0"/>
              <a:t> و </a:t>
            </a:r>
            <a:r>
              <a:rPr lang="fa-IR" dirty="0" err="1"/>
              <a:t>عندالزوم</a:t>
            </a:r>
            <a:r>
              <a:rPr lang="fa-IR" dirty="0"/>
              <a:t> مصاحبه با </a:t>
            </a:r>
            <a:r>
              <a:rPr lang="fa-IR" dirty="0" err="1"/>
              <a:t>آن‌ها</a:t>
            </a:r>
            <a:endParaRPr lang="fa-IR" dirty="0"/>
          </a:p>
          <a:p>
            <a:pPr algn="just" rtl="1">
              <a:lnSpc>
                <a:spcPct val="160000"/>
              </a:lnSpc>
            </a:pPr>
            <a:r>
              <a:rPr lang="fa-IR" b="1" dirty="0">
                <a:solidFill>
                  <a:srgbClr val="00B0F0"/>
                </a:solidFill>
              </a:rPr>
              <a:t>هـ- </a:t>
            </a:r>
            <a:r>
              <a:rPr lang="fa-IR" dirty="0"/>
              <a:t>استعلام نظر مسئولان و کارکنان </a:t>
            </a:r>
            <a:r>
              <a:rPr lang="fa-IR" dirty="0" smtClean="0"/>
              <a:t>ذیربط</a:t>
            </a:r>
          </a:p>
          <a:p>
            <a:pPr algn="just" rtl="1">
              <a:lnSpc>
                <a:spcPct val="170000"/>
              </a:lnSpc>
            </a:pPr>
            <a:r>
              <a:rPr lang="fa-IR" b="1" dirty="0" smtClean="0">
                <a:solidFill>
                  <a:srgbClr val="00B050"/>
                </a:solidFill>
              </a:rPr>
              <a:t>ماده </a:t>
            </a:r>
            <a:r>
              <a:rPr lang="fa-IR" b="1" dirty="0">
                <a:solidFill>
                  <a:srgbClr val="00B050"/>
                </a:solidFill>
              </a:rPr>
              <a:t>16- </a:t>
            </a:r>
            <a:r>
              <a:rPr lang="fa-IR" b="1" dirty="0"/>
              <a:t>هر گاه در پایان بازرسی دلایل و مدارکی به دست آید که فردی مرتکب یکی </a:t>
            </a:r>
            <a:r>
              <a:rPr lang="fa-IR" b="1" dirty="0" err="1" smtClean="0"/>
              <a:t>ازتخلفات</a:t>
            </a:r>
            <a:r>
              <a:rPr lang="fa-IR" b="1" dirty="0" smtClean="0"/>
              <a:t> </a:t>
            </a:r>
            <a:r>
              <a:rPr lang="fa-IR" b="1" dirty="0"/>
              <a:t>موضوع </a:t>
            </a:r>
            <a:r>
              <a:rPr lang="fa-IR" b="1" dirty="0" smtClean="0"/>
              <a:t>ماده(91)قانون </a:t>
            </a:r>
            <a:r>
              <a:rPr lang="fa-IR" b="1" dirty="0" err="1" smtClean="0"/>
              <a:t>شده،بر</a:t>
            </a:r>
            <a:r>
              <a:rPr lang="fa-IR" b="1" dirty="0" smtClean="0"/>
              <a:t> </a:t>
            </a:r>
            <a:r>
              <a:rPr lang="fa-IR" b="1" dirty="0"/>
              <a:t>اساس مراحل </a:t>
            </a:r>
            <a:r>
              <a:rPr lang="fa-IR" b="1" dirty="0" err="1" smtClean="0"/>
              <a:t>زیرعمل</a:t>
            </a:r>
            <a:r>
              <a:rPr lang="fa-IR" b="1" dirty="0" smtClean="0"/>
              <a:t> خواهد </a:t>
            </a:r>
            <a:r>
              <a:rPr lang="fa-IR" b="1" dirty="0"/>
              <a:t>شد: </a:t>
            </a:r>
          </a:p>
          <a:p>
            <a:pPr algn="just" rtl="1">
              <a:lnSpc>
                <a:spcPct val="170000"/>
              </a:lnSpc>
            </a:pPr>
            <a:r>
              <a:rPr lang="fa-IR" b="1" dirty="0" smtClean="0"/>
              <a:t>ا</a:t>
            </a:r>
            <a:r>
              <a:rPr lang="fa-IR" b="1" dirty="0" smtClean="0">
                <a:solidFill>
                  <a:srgbClr val="00B0F0"/>
                </a:solidFill>
              </a:rPr>
              <a:t>لف-</a:t>
            </a:r>
            <a:r>
              <a:rPr lang="fa-IR" dirty="0" smtClean="0"/>
              <a:t>بازرس </a:t>
            </a:r>
            <a:r>
              <a:rPr lang="fa-IR" dirty="0"/>
              <a:t>گزارش خود را با </a:t>
            </a:r>
            <a:r>
              <a:rPr lang="fa-IR" dirty="0" smtClean="0"/>
              <a:t>ذکر </a:t>
            </a:r>
            <a:r>
              <a:rPr lang="fa-IR" dirty="0"/>
              <a:t>دلایل و پیوست مدارک برای مدیر </a:t>
            </a:r>
            <a:r>
              <a:rPr lang="fa-IR" dirty="0" smtClean="0"/>
              <a:t>ذیربط </a:t>
            </a:r>
            <a:r>
              <a:rPr lang="fa-IR" dirty="0"/>
              <a:t>ارسال </a:t>
            </a:r>
            <a:r>
              <a:rPr lang="fa-IR" dirty="0" smtClean="0"/>
              <a:t>مینماید</a:t>
            </a:r>
            <a:r>
              <a:rPr lang="fa-IR" dirty="0"/>
              <a:t>.</a:t>
            </a:r>
          </a:p>
          <a:p>
            <a:pPr algn="just" rtl="1">
              <a:lnSpc>
                <a:spcPct val="120000"/>
              </a:lnSpc>
            </a:pPr>
            <a:r>
              <a:rPr lang="fa-IR" b="1" dirty="0">
                <a:solidFill>
                  <a:srgbClr val="00B0F0"/>
                </a:solidFill>
              </a:rPr>
              <a:t>ب-</a:t>
            </a:r>
            <a:r>
              <a:rPr lang="fa-IR" b="1" dirty="0"/>
              <a:t> </a:t>
            </a:r>
            <a:r>
              <a:rPr lang="fa-IR" dirty="0"/>
              <a:t>مدیر مربوطه با قید فوریت به موضوع، رسیدگی نموده و ضمن بررسی دلایل مذکور در گزارش و مستندات پیوست، حداکثر ظرف مدت 5 روز کاری از تاریخ دریافت گزارش، نظر خود مبنی بر تأیید یا عدم تأیید گزارش بازرسی را </a:t>
            </a:r>
            <a:r>
              <a:rPr lang="fa-IR" dirty="0" smtClean="0"/>
              <a:t>اعلام </a:t>
            </a:r>
            <a:r>
              <a:rPr lang="fa-IR" dirty="0" err="1"/>
              <a:t>می‌نماید</a:t>
            </a:r>
            <a:r>
              <a:rPr lang="fa-IR" dirty="0"/>
              <a:t>. </a:t>
            </a:r>
          </a:p>
          <a:p>
            <a:pPr algn="just" rtl="1">
              <a:lnSpc>
                <a:spcPct val="160000"/>
              </a:lnSpc>
            </a:pPr>
            <a:r>
              <a:rPr lang="fa-IR" b="1" dirty="0">
                <a:solidFill>
                  <a:srgbClr val="00B0F0"/>
                </a:solidFill>
              </a:rPr>
              <a:t>د-</a:t>
            </a:r>
            <a:r>
              <a:rPr lang="fa-IR" b="1" dirty="0"/>
              <a:t> </a:t>
            </a:r>
            <a:r>
              <a:rPr lang="fa-IR" dirty="0"/>
              <a:t>در صورتی که نظر مدیر دایر بر تأیید تخلف باشد، بازرس مراتب را به همراه پیشنهادات مربوطه جهت اتخاذ تصمیم و اعمال </a:t>
            </a:r>
            <a:r>
              <a:rPr lang="fa-IR" dirty="0" err="1" smtClean="0"/>
              <a:t>مستقمی</a:t>
            </a:r>
            <a:r>
              <a:rPr lang="fa-IR" dirty="0" smtClean="0"/>
              <a:t> </a:t>
            </a:r>
            <a:r>
              <a:rPr lang="fa-IR" dirty="0" err="1"/>
              <a:t>مجازات‌های</a:t>
            </a:r>
            <a:r>
              <a:rPr lang="fa-IR" dirty="0"/>
              <a:t> </a:t>
            </a:r>
            <a:r>
              <a:rPr lang="fa-IR" dirty="0" err="1"/>
              <a:t>مصرح</a:t>
            </a:r>
            <a:r>
              <a:rPr lang="fa-IR" dirty="0"/>
              <a:t> در قسمت اخیر تبصره یک ماده (91) قانون به بالاترین مقام دستگاه یا </a:t>
            </a:r>
            <a:r>
              <a:rPr lang="fa-IR" dirty="0" err="1"/>
              <a:t>ماقمات</a:t>
            </a:r>
            <a:r>
              <a:rPr lang="fa-IR" dirty="0"/>
              <a:t> و مدیران مجاز گزارش </a:t>
            </a:r>
            <a:r>
              <a:rPr lang="fa-IR" dirty="0" err="1"/>
              <a:t>می‌نماید</a:t>
            </a:r>
            <a:r>
              <a:rPr lang="fa-I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8365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" y="0"/>
            <a:ext cx="8991600" cy="6781800"/>
          </a:xfrm>
        </p:spPr>
        <p:txBody>
          <a:bodyPr>
            <a:normAutofit fontScale="70000" lnSpcReduction="20000"/>
          </a:bodyPr>
          <a:lstStyle/>
          <a:p>
            <a:pPr algn="just" rtl="1">
              <a:lnSpc>
                <a:spcPct val="170000"/>
              </a:lnSpc>
            </a:pPr>
            <a:r>
              <a:rPr lang="fa-IR" b="1" dirty="0">
                <a:solidFill>
                  <a:srgbClr val="00B0F0"/>
                </a:solidFill>
              </a:rPr>
              <a:t>هـ- </a:t>
            </a:r>
            <a:r>
              <a:rPr lang="fa-IR" sz="2600" dirty="0"/>
              <a:t>در صورتی که نظر مدیر مربوطه گزارش بازرسی را تأیید نکند، دلایل خود را به صورت مستدل به بازرس اعلام و مستندات مورد نظر را پیوست </a:t>
            </a:r>
            <a:r>
              <a:rPr lang="fa-IR" sz="2600" dirty="0" err="1"/>
              <a:t>می‌نماید</a:t>
            </a:r>
            <a:r>
              <a:rPr lang="fa-IR" sz="2600" dirty="0"/>
              <a:t>.</a:t>
            </a:r>
            <a:r>
              <a:rPr lang="fa-IR" sz="2300" dirty="0"/>
              <a:t> </a:t>
            </a:r>
            <a:r>
              <a:rPr lang="fa-IR" b="1" dirty="0"/>
              <a:t>در این حالت به شوره زیر عمل </a:t>
            </a:r>
            <a:r>
              <a:rPr lang="fa-IR" b="1" dirty="0" err="1"/>
              <a:t>می‌شود</a:t>
            </a:r>
            <a:r>
              <a:rPr lang="fa-IR" b="1" dirty="0"/>
              <a:t>:</a:t>
            </a:r>
          </a:p>
          <a:p>
            <a:pPr algn="just" rtl="1">
              <a:lnSpc>
                <a:spcPct val="170000"/>
              </a:lnSpc>
            </a:pPr>
            <a:r>
              <a:rPr lang="fa-IR" b="1" dirty="0" smtClean="0">
                <a:solidFill>
                  <a:schemeClr val="accent5">
                    <a:lumMod val="75000"/>
                  </a:schemeClr>
                </a:solidFill>
              </a:rPr>
              <a:t>1-</a:t>
            </a:r>
            <a:r>
              <a:rPr lang="fa-IR" b="1" dirty="0" smtClean="0"/>
              <a:t> </a:t>
            </a:r>
            <a:r>
              <a:rPr lang="fa-IR" sz="2600" dirty="0" smtClean="0"/>
              <a:t>اگر </a:t>
            </a:r>
            <a:r>
              <a:rPr lang="fa-IR" sz="2600" dirty="0"/>
              <a:t>استدلال، دلایل و مستندات مدیر مربوطه به </a:t>
            </a:r>
            <a:r>
              <a:rPr lang="fa-IR" sz="2600" dirty="0" err="1"/>
              <a:t>گونه‌یا</a:t>
            </a:r>
            <a:r>
              <a:rPr lang="fa-IR" sz="2600" dirty="0"/>
              <a:t> باشد که بازرس را در خصوص عدم وقوع تخلف قانع نماید، ادامه رسیدگی متوقف، سوابق مربوطه بایگانی و مراتب به اطلاع ناظر ارشد خواهد رسید. </a:t>
            </a:r>
            <a:endParaRPr lang="fa-IR" sz="2300" dirty="0"/>
          </a:p>
          <a:p>
            <a:pPr algn="just" rtl="1">
              <a:lnSpc>
                <a:spcPct val="160000"/>
              </a:lnSpc>
            </a:pPr>
            <a:r>
              <a:rPr lang="fa-IR" b="1" dirty="0" smtClean="0">
                <a:solidFill>
                  <a:schemeClr val="accent5">
                    <a:lumMod val="75000"/>
                  </a:schemeClr>
                </a:solidFill>
              </a:rPr>
              <a:t>2-</a:t>
            </a:r>
            <a:r>
              <a:rPr lang="fa-IR" sz="2600" dirty="0" smtClean="0"/>
              <a:t>باتوجه </a:t>
            </a:r>
            <a:r>
              <a:rPr lang="fa-IR" sz="2600" dirty="0"/>
              <a:t>به نظر </a:t>
            </a:r>
            <a:r>
              <a:rPr lang="fa-IR" sz="2600" dirty="0" err="1" smtClean="0"/>
              <a:t>مدیرمربوطه،بازرس</a:t>
            </a:r>
            <a:r>
              <a:rPr lang="fa-IR" sz="2600" dirty="0" smtClean="0"/>
              <a:t> </a:t>
            </a:r>
            <a:r>
              <a:rPr lang="fa-IR" sz="2600" dirty="0"/>
              <a:t>مبادرت به تکمیل گزارش و پیوست مستندات جدید </a:t>
            </a:r>
            <a:r>
              <a:rPr lang="fa-IR" sz="2600" dirty="0" smtClean="0"/>
              <a:t>مینماید</a:t>
            </a:r>
            <a:r>
              <a:rPr lang="fa-IR" sz="2300" b="1" dirty="0"/>
              <a:t>: </a:t>
            </a:r>
          </a:p>
          <a:p>
            <a:pPr marL="342900" indent="-342900" algn="just" rtl="1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fa-IR" b="1" dirty="0" smtClean="0"/>
              <a:t>- </a:t>
            </a:r>
            <a:r>
              <a:rPr lang="fa-IR" sz="2300" b="1" dirty="0" smtClean="0"/>
              <a:t>گزارش </a:t>
            </a:r>
            <a:r>
              <a:rPr lang="fa-IR" sz="2300" b="1" dirty="0"/>
              <a:t>تکمیلی </a:t>
            </a:r>
            <a:r>
              <a:rPr lang="fa-IR" sz="2300" b="1" dirty="0" err="1"/>
              <a:t>مجدداً</a:t>
            </a:r>
            <a:r>
              <a:rPr lang="fa-IR" sz="2300" b="1" dirty="0"/>
              <a:t> برای مدیر مربوطه ارسال </a:t>
            </a:r>
            <a:r>
              <a:rPr lang="fa-IR" sz="2300" b="1" dirty="0" err="1"/>
              <a:t>می‌شود</a:t>
            </a:r>
            <a:r>
              <a:rPr lang="fa-IR" sz="2300" b="1" dirty="0"/>
              <a:t>.</a:t>
            </a:r>
          </a:p>
          <a:p>
            <a:pPr marL="342900" indent="-342900" algn="just" rtl="1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fa-IR" b="1" dirty="0" smtClean="0"/>
              <a:t>- </a:t>
            </a:r>
            <a:r>
              <a:rPr lang="fa-IR" sz="2300" b="1" dirty="0" smtClean="0"/>
              <a:t>مدیر </a:t>
            </a:r>
            <a:r>
              <a:rPr lang="fa-IR" sz="2300" b="1" dirty="0" err="1"/>
              <a:t>ذی‌ربط</a:t>
            </a:r>
            <a:r>
              <a:rPr lang="fa-IR" sz="2300" b="1" dirty="0"/>
              <a:t> با رعایت موعد مزبور، نظر مجدد خود را اعلام </a:t>
            </a:r>
            <a:r>
              <a:rPr lang="fa-IR" sz="2300" b="1" dirty="0" err="1"/>
              <a:t>می‌نماید</a:t>
            </a:r>
            <a:r>
              <a:rPr lang="fa-IR" sz="2300" b="1" dirty="0"/>
              <a:t>. </a:t>
            </a:r>
          </a:p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fa-IR" b="1" dirty="0" smtClean="0"/>
              <a:t>- </a:t>
            </a:r>
            <a:r>
              <a:rPr lang="fa-IR" sz="2300" b="1" dirty="0" smtClean="0"/>
              <a:t>در </a:t>
            </a:r>
            <a:r>
              <a:rPr lang="fa-IR" sz="2300" b="1" dirty="0"/>
              <a:t>صورتی که گزارش اصلاحی مورد تأیید مدیر ذی‎‌ربط قرار گیرد، به شیوه </a:t>
            </a:r>
            <a:r>
              <a:rPr lang="fa-IR" sz="2300" b="1" dirty="0" err="1"/>
              <a:t>فوق‌الذکر</a:t>
            </a:r>
            <a:r>
              <a:rPr lang="fa-IR" sz="2300" b="1" dirty="0"/>
              <a:t> اقدام خواهد شد. </a:t>
            </a:r>
          </a:p>
          <a:p>
            <a:pPr marL="342900" indent="-342900" algn="just" rtl="1">
              <a:lnSpc>
                <a:spcPct val="170000"/>
              </a:lnSpc>
              <a:buFont typeface="Wingdings" panose="05000000000000000000" pitchFamily="2" charset="2"/>
              <a:buChar char="v"/>
            </a:pPr>
            <a:r>
              <a:rPr lang="fa-IR" b="1" dirty="0" smtClean="0"/>
              <a:t>- </a:t>
            </a:r>
            <a:r>
              <a:rPr lang="fa-IR" sz="2300" b="1" dirty="0" smtClean="0"/>
              <a:t>اگر </a:t>
            </a:r>
            <a:r>
              <a:rPr lang="fa-IR" sz="2300" b="1" dirty="0"/>
              <a:t>مدیر </a:t>
            </a:r>
            <a:r>
              <a:rPr lang="fa-IR" sz="2300" b="1" dirty="0" smtClean="0"/>
              <a:t>ذیربط </a:t>
            </a:r>
            <a:r>
              <a:rPr lang="fa-IR" sz="2300" b="1" dirty="0"/>
              <a:t>بر نظر مخالف خود اصرار داشته باشد ولی تخلف از </a:t>
            </a:r>
            <a:r>
              <a:rPr lang="fa-IR" sz="2300" b="1" dirty="0" smtClean="0"/>
              <a:t>نظر بازرس </a:t>
            </a:r>
            <a:r>
              <a:rPr lang="fa-IR" sz="2300" b="1" dirty="0"/>
              <a:t>محرز باشد، مراتب با گزارش بازرس به بالاترین مقام دستگاه یا مقامات و مدیران مجاز گزارش </a:t>
            </a:r>
            <a:r>
              <a:rPr lang="fa-IR" sz="2300" b="1" dirty="0" err="1"/>
              <a:t>می‌شود</a:t>
            </a:r>
            <a:r>
              <a:rPr lang="fa-IR" sz="2300" b="1" dirty="0"/>
              <a:t> تا مطابق ماده (12) قانون رسیدگی به تخلفات اداری نسبت به برخورد با وی اقدام شود یا دستور ارجاع موضوع به هیأت رسیدگی به تخلفات اداری </a:t>
            </a:r>
            <a:r>
              <a:rPr lang="fa-IR" sz="2300" b="1" dirty="0" err="1"/>
              <a:t>ذی‌ربط</a:t>
            </a:r>
            <a:r>
              <a:rPr lang="fa-IR" sz="2300" b="1" dirty="0"/>
              <a:t> و یا خاتمه رسیدگی و بایگانی موضوع را صادر نماید. در صورتی که تخلف کارمند در هیأت تخلفات اداری احراز گردد با مدیر مربوطه مطابق ماده (92) قانون رفتار خواهد شد. </a:t>
            </a:r>
          </a:p>
          <a:p>
            <a:pPr algn="just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0774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534399" cy="6476999"/>
          </a:xfrm>
        </p:spPr>
        <p:txBody>
          <a:bodyPr>
            <a:normAutofit lnSpcReduction="10000"/>
          </a:bodyPr>
          <a:lstStyle/>
          <a:p>
            <a:pPr algn="just" rtl="1"/>
            <a:endParaRPr lang="fa-IR" dirty="0" smtClean="0"/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solidFill>
                  <a:srgbClr val="0070C0"/>
                </a:solidFill>
              </a:rPr>
              <a:t>تبصره </a:t>
            </a:r>
            <a:r>
              <a:rPr lang="fa-IR" b="1" dirty="0">
                <a:solidFill>
                  <a:srgbClr val="0070C0"/>
                </a:solidFill>
              </a:rPr>
              <a:t>1: </a:t>
            </a:r>
            <a:r>
              <a:rPr lang="fa-IR" b="1" dirty="0"/>
              <a:t>در اجرای تبصره یک ماده (91) قانون و به منظور سرعت بخشی به </a:t>
            </a:r>
            <a:r>
              <a:rPr lang="fa-IR" b="1" dirty="0" err="1"/>
              <a:t>فراند</a:t>
            </a:r>
            <a:r>
              <a:rPr lang="fa-IR" b="1" dirty="0"/>
              <a:t> </a:t>
            </a:r>
            <a:r>
              <a:rPr lang="fa-IR" b="1" dirty="0" err="1"/>
              <a:t>تصمیم‌گیری</a:t>
            </a:r>
            <a:r>
              <a:rPr lang="fa-IR" b="1" dirty="0"/>
              <a:t> و قاطعیت برخورد با متخلفین، بالاترین مقام دستگاه اجرایی </a:t>
            </a:r>
            <a:r>
              <a:rPr lang="fa-IR" b="1" dirty="0" err="1"/>
              <a:t>می‌تواند</a:t>
            </a:r>
            <a:r>
              <a:rPr lang="fa-IR" b="1" dirty="0"/>
              <a:t> اختیار اعمال </a:t>
            </a:r>
            <a:r>
              <a:rPr lang="fa-IR" b="1" dirty="0" err="1"/>
              <a:t>مجازات‌هیا</a:t>
            </a:r>
            <a:r>
              <a:rPr lang="fa-IR" b="1" dirty="0"/>
              <a:t> موضوع این ماده را به مقامات و مدیران مجاز (نظیر استانداران، معاونین </a:t>
            </a:r>
            <a:r>
              <a:rPr lang="fa-IR" b="1" dirty="0" err="1"/>
              <a:t>وزرا</a:t>
            </a:r>
            <a:r>
              <a:rPr lang="fa-IR" b="1" dirty="0"/>
              <a:t>، معاونین استانداران، معاونین </a:t>
            </a:r>
            <a:r>
              <a:rPr lang="fa-IR" b="1" dirty="0" err="1"/>
              <a:t>دستگاه‌های</a:t>
            </a:r>
            <a:r>
              <a:rPr lang="fa-IR" b="1" dirty="0"/>
              <a:t> اجرایی، مدیران کل ملی و استانی) کتباً تفویض نماید. </a:t>
            </a:r>
            <a:r>
              <a:rPr lang="fa-IR" b="1" dirty="0" smtClean="0"/>
              <a:t> </a:t>
            </a:r>
          </a:p>
          <a:p>
            <a:pPr algn="just" rtl="1"/>
            <a:endParaRPr lang="fa-IR" b="1" dirty="0"/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70C0"/>
                </a:solidFill>
              </a:rPr>
              <a:t>تبصره 2: </a:t>
            </a:r>
            <a:r>
              <a:rPr lang="fa-IR" b="1" dirty="0"/>
              <a:t>در خصوص </a:t>
            </a:r>
            <a:r>
              <a:rPr lang="fa-IR" b="1" dirty="0" err="1"/>
              <a:t>دستگاه‌هایی</a:t>
            </a:r>
            <a:r>
              <a:rPr lang="fa-IR" b="1" dirty="0"/>
              <a:t> که بر اساس تبصره 1 ماده 16 این دستورالعمل به </a:t>
            </a:r>
            <a:r>
              <a:rPr lang="fa-IR" b="1" dirty="0" err="1"/>
              <a:t>ماقات</a:t>
            </a:r>
            <a:r>
              <a:rPr lang="fa-IR" b="1" dirty="0"/>
              <a:t> و مدیران </a:t>
            </a:r>
            <a:r>
              <a:rPr lang="fa-IR" b="1" dirty="0" err="1"/>
              <a:t>آن‌ها</a:t>
            </a:r>
            <a:r>
              <a:rPr lang="fa-IR" b="1" dirty="0"/>
              <a:t> تفویض اختیار صورت </a:t>
            </a:r>
            <a:r>
              <a:rPr lang="fa-IR" b="1" dirty="0" smtClean="0"/>
              <a:t>گرفته </a:t>
            </a:r>
            <a:r>
              <a:rPr lang="fa-IR" b="1" dirty="0"/>
              <a:t>است، افراد مربوطه </a:t>
            </a:r>
            <a:r>
              <a:rPr lang="fa-IR" b="1" dirty="0" err="1"/>
              <a:t>می‌توانند</a:t>
            </a:r>
            <a:r>
              <a:rPr lang="fa-IR" b="1" dirty="0"/>
              <a:t> با طی فرایند </a:t>
            </a:r>
            <a:r>
              <a:rPr lang="fa-IR" b="1" dirty="0" err="1"/>
              <a:t>نأیید</a:t>
            </a:r>
            <a:r>
              <a:rPr lang="fa-IR" b="1" dirty="0"/>
              <a:t> تخلف توسط بازرس و تأیید مدیر </a:t>
            </a:r>
            <a:r>
              <a:rPr lang="fa-IR" b="1" dirty="0" err="1"/>
              <a:t>بلافصل</a:t>
            </a:r>
            <a:r>
              <a:rPr lang="fa-IR" b="1" dirty="0"/>
              <a:t> کارمند، </a:t>
            </a:r>
            <a:r>
              <a:rPr lang="fa-IR" b="1" dirty="0" err="1"/>
              <a:t>رأساً</a:t>
            </a:r>
            <a:r>
              <a:rPr lang="fa-IR" b="1" dirty="0"/>
              <a:t> نسبت به صدور حکم و اعمال </a:t>
            </a:r>
            <a:r>
              <a:rPr lang="fa-IR" b="1" dirty="0" err="1"/>
              <a:t>مجازات‌های</a:t>
            </a:r>
            <a:r>
              <a:rPr lang="fa-IR" b="1" dirty="0"/>
              <a:t> مربوطه اقدام نمایند. </a:t>
            </a:r>
          </a:p>
        </p:txBody>
      </p:sp>
    </p:spTree>
    <p:extLst>
      <p:ext uri="{BB962C8B-B14F-4D97-AF65-F5344CB8AC3E}">
        <p14:creationId xmlns:p14="http://schemas.microsoft.com/office/powerpoint/2010/main" val="157715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152400"/>
            <a:ext cx="8610599" cy="6476999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b="1" dirty="0">
                <a:solidFill>
                  <a:srgbClr val="00B050"/>
                </a:solidFill>
              </a:rPr>
              <a:t>ماده 17-</a:t>
            </a:r>
            <a:r>
              <a:rPr lang="fa-IR" b="1" dirty="0"/>
              <a:t> در صورتی که بالاترین مقام دستگاه یا مقامات و مدیران مجاز </a:t>
            </a:r>
            <a:r>
              <a:rPr lang="fa-IR" b="1" dirty="0" err="1"/>
              <a:t>گزارش‌هایی</a:t>
            </a:r>
            <a:r>
              <a:rPr lang="fa-IR" b="1" dirty="0"/>
              <a:t> را که در اجرای ماده (91) قانون دستورالعمل جاری به وی ارائه </a:t>
            </a:r>
            <a:r>
              <a:rPr lang="fa-IR" b="1" dirty="0" err="1"/>
              <a:t>می‌شود</a:t>
            </a:r>
            <a:r>
              <a:rPr lang="fa-IR" b="1" dirty="0"/>
              <a:t> ناقص تشخیص دهد، دستور تکمیل گزارش و رفع نواقص مورد نظر را صادر </a:t>
            </a:r>
            <a:r>
              <a:rPr lang="fa-IR" b="1" dirty="0" err="1"/>
              <a:t>می‌نماید</a:t>
            </a:r>
            <a:r>
              <a:rPr lang="fa-IR" b="1" dirty="0"/>
              <a:t>. در این حالت بازرس موظف است حداکثر ظرف مدت 10 روز کاری گزارش را تکمیل و نواقص مربوطه را مرتفع نماید. </a:t>
            </a:r>
          </a:p>
          <a:p>
            <a:pPr algn="just" rtl="1"/>
            <a:r>
              <a:rPr lang="fa-IR" b="1" dirty="0">
                <a:solidFill>
                  <a:srgbClr val="00B050"/>
                </a:solidFill>
              </a:rPr>
              <a:t>ماده 18-</a:t>
            </a:r>
            <a:r>
              <a:rPr lang="fa-IR" b="1" dirty="0"/>
              <a:t> پس از اعمال مجازات در اجرای تبصره 1 ماده (91) قانون، در صورت ارتکاب مجدد همان تخلف و تأیید مراتب توسط مدیر مربوطه، گزارش بازرسی توسط بازرس به همراه سوابق مربوطه به هیأت رسیدگی به تخلفات اداری </a:t>
            </a:r>
            <a:r>
              <a:rPr lang="fa-IR" b="1" dirty="0" err="1"/>
              <a:t>ذی‌ربط</a:t>
            </a:r>
            <a:r>
              <a:rPr lang="fa-IR" b="1" dirty="0"/>
              <a:t> ارجاع می‌‎نماید. هیأت در صورت احراز تخلف، مطابق تبصره دو ماده (91) قانون، یکی از </a:t>
            </a:r>
            <a:r>
              <a:rPr lang="fa-IR" b="1" dirty="0" err="1"/>
              <a:t>مجازات‌های</a:t>
            </a:r>
            <a:r>
              <a:rPr lang="fa-IR" b="1" dirty="0"/>
              <a:t> </a:t>
            </a:r>
            <a:r>
              <a:rPr lang="fa-IR" b="1" dirty="0" err="1"/>
              <a:t>بازخریدی</a:t>
            </a:r>
            <a:r>
              <a:rPr lang="fa-IR" b="1" dirty="0"/>
              <a:t>، اخراج و انفصال دائم از خدمات دولتی را اعمال خواهد نمود. </a:t>
            </a:r>
          </a:p>
          <a:p>
            <a:pPr algn="just" rtl="1"/>
            <a:r>
              <a:rPr lang="fa-IR" b="1" dirty="0">
                <a:solidFill>
                  <a:srgbClr val="00B050"/>
                </a:solidFill>
              </a:rPr>
              <a:t>ماده 19- </a:t>
            </a:r>
            <a:r>
              <a:rPr lang="fa-IR" b="1" dirty="0"/>
              <a:t>در </a:t>
            </a:r>
            <a:r>
              <a:rPr lang="fa-IR" b="1" dirty="0" err="1"/>
              <a:t>مواردی</a:t>
            </a:r>
            <a:r>
              <a:rPr lang="fa-IR" b="1" dirty="0"/>
              <a:t> که بر اساس گزارش بازرسان موضوع ماده (91) قانون یا حسب </a:t>
            </a:r>
            <a:r>
              <a:rPr lang="fa-IR" b="1" dirty="0" err="1"/>
              <a:t>بررسی‌هیا</a:t>
            </a:r>
            <a:r>
              <a:rPr lang="fa-IR" b="1" dirty="0"/>
              <a:t> سایر مراجع </a:t>
            </a:r>
            <a:r>
              <a:rPr lang="fa-IR" b="1" dirty="0" err="1"/>
              <a:t>ذی‌ربط</a:t>
            </a:r>
            <a:r>
              <a:rPr lang="fa-IR" b="1" dirty="0"/>
              <a:t> دستگاه، مدیر یا سرپرست </a:t>
            </a:r>
            <a:r>
              <a:rPr lang="fa-IR" b="1" dirty="0" err="1"/>
              <a:t>بلافصل</a:t>
            </a:r>
            <a:r>
              <a:rPr lang="fa-IR" b="1" dirty="0"/>
              <a:t> نیز به علت عدم اعمال نظارت، کنترل مؤثر و حفظ روابط سالم کارمند مقصر تشخیص داده شود، در اجرای ماده (92) قانون، پرونده مدیر </a:t>
            </a:r>
            <a:r>
              <a:rPr lang="fa-IR" b="1" dirty="0" err="1"/>
              <a:t>ذی‌ربط</a:t>
            </a:r>
            <a:r>
              <a:rPr lang="fa-IR" b="1" dirty="0"/>
              <a:t> نیز به هیأت رسیدگی به تخلفات اداری ارجاع خواهد شد. </a:t>
            </a:r>
          </a:p>
          <a:p>
            <a:pPr algn="just" rtl="1"/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427120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686799" cy="6553199"/>
          </a:xfrm>
        </p:spPr>
        <p:txBody>
          <a:bodyPr>
            <a:normAutofit/>
          </a:bodyPr>
          <a:lstStyle/>
          <a:p>
            <a:pPr algn="just" rtl="1"/>
            <a:endParaRPr lang="fa-IR" b="1" dirty="0" smtClean="0"/>
          </a:p>
          <a:p>
            <a:pPr algn="just" rtl="1">
              <a:lnSpc>
                <a:spcPct val="160000"/>
              </a:lnSpc>
            </a:pPr>
            <a:r>
              <a:rPr lang="fa-IR" b="1" dirty="0" smtClean="0">
                <a:solidFill>
                  <a:srgbClr val="FF0000"/>
                </a:solidFill>
              </a:rPr>
              <a:t>اقدامات </a:t>
            </a:r>
            <a:r>
              <a:rPr lang="fa-IR" b="1" dirty="0">
                <a:solidFill>
                  <a:srgbClr val="FF0000"/>
                </a:solidFill>
              </a:rPr>
              <a:t>حمایتی از </a:t>
            </a:r>
            <a:r>
              <a:rPr lang="fa-IR" b="1" dirty="0" err="1" smtClean="0">
                <a:solidFill>
                  <a:srgbClr val="FF0000"/>
                </a:solidFill>
              </a:rPr>
              <a:t>بازرسین</a:t>
            </a:r>
            <a:r>
              <a:rPr lang="fa-IR" b="1" dirty="0" smtClean="0">
                <a:solidFill>
                  <a:srgbClr val="FF0000"/>
                </a:solidFill>
              </a:rPr>
              <a:t>:</a:t>
            </a:r>
            <a:endParaRPr lang="fa-IR" b="1" dirty="0">
              <a:solidFill>
                <a:srgbClr val="FF0000"/>
              </a:solidFill>
            </a:endParaRPr>
          </a:p>
          <a:p>
            <a:pPr algn="just" rtl="1">
              <a:lnSpc>
                <a:spcPct val="160000"/>
              </a:lnSpc>
            </a:pPr>
            <a:r>
              <a:rPr lang="fa-IR" b="1" dirty="0">
                <a:solidFill>
                  <a:srgbClr val="00B050"/>
                </a:solidFill>
              </a:rPr>
              <a:t>ماده 20- </a:t>
            </a:r>
            <a:r>
              <a:rPr lang="fa-IR" b="1" dirty="0" err="1"/>
              <a:t>بازرسین</a:t>
            </a:r>
            <a:r>
              <a:rPr lang="fa-IR" b="1" dirty="0"/>
              <a:t> و سایر مراجع </a:t>
            </a:r>
            <a:r>
              <a:rPr lang="fa-IR" b="1" dirty="0" err="1"/>
              <a:t>ذی‌ربط</a:t>
            </a:r>
            <a:r>
              <a:rPr lang="fa-IR" b="1" dirty="0"/>
              <a:t> باید از </a:t>
            </a:r>
            <a:r>
              <a:rPr lang="fa-IR" b="1" dirty="0" err="1"/>
              <a:t>افشای</a:t>
            </a:r>
            <a:r>
              <a:rPr lang="fa-IR" b="1" dirty="0"/>
              <a:t> اطلاعات مربوط به هویت، محل سکونت و کار مراجعان و کارمندان </a:t>
            </a:r>
            <a:r>
              <a:rPr lang="fa-IR" b="1" dirty="0" err="1"/>
              <a:t>گزارش‌دهنده</a:t>
            </a:r>
            <a:r>
              <a:rPr lang="fa-IR" b="1" dirty="0"/>
              <a:t> تخلفات موضوع ماده (91) قانون خودداری نمایند مگر با رضایت </a:t>
            </a:r>
            <a:r>
              <a:rPr lang="fa-IR" b="1" dirty="0" err="1"/>
              <a:t>آن‌ها</a:t>
            </a:r>
            <a:r>
              <a:rPr lang="fa-IR" b="1" dirty="0"/>
              <a:t>. در صوت ارجاع پرونده به مراجع قضایی، </a:t>
            </a:r>
            <a:r>
              <a:rPr lang="fa-IR" b="1" dirty="0" err="1"/>
              <a:t>افشای</a:t>
            </a:r>
            <a:r>
              <a:rPr lang="fa-IR" b="1" dirty="0"/>
              <a:t> هویت </a:t>
            </a:r>
            <a:r>
              <a:rPr lang="fa-IR" b="1" dirty="0" err="1"/>
              <a:t>مخبرین</a:t>
            </a:r>
            <a:r>
              <a:rPr lang="fa-IR" b="1" dirty="0"/>
              <a:t> و </a:t>
            </a:r>
            <a:r>
              <a:rPr lang="fa-IR" b="1" dirty="0" err="1"/>
              <a:t>سهود</a:t>
            </a:r>
            <a:r>
              <a:rPr lang="fa-IR" b="1" dirty="0"/>
              <a:t> تابع قوانین و </a:t>
            </a:r>
            <a:r>
              <a:rPr lang="fa-IR" b="1" dirty="0" err="1"/>
              <a:t>مقرات</a:t>
            </a:r>
            <a:r>
              <a:rPr lang="fa-IR" b="1" dirty="0"/>
              <a:t> مربوطه خواهد بود. </a:t>
            </a:r>
          </a:p>
          <a:p>
            <a:pPr algn="just" rtl="1">
              <a:lnSpc>
                <a:spcPct val="160000"/>
              </a:lnSpc>
            </a:pPr>
            <a:r>
              <a:rPr lang="fa-IR" b="1" dirty="0">
                <a:solidFill>
                  <a:srgbClr val="00B050"/>
                </a:solidFill>
              </a:rPr>
              <a:t>ماده 21- </a:t>
            </a:r>
            <a:r>
              <a:rPr lang="fa-IR" b="1" dirty="0" err="1"/>
              <a:t>دستگاه‌های</a:t>
            </a:r>
            <a:r>
              <a:rPr lang="fa-IR" b="1" dirty="0"/>
              <a:t> اجرایی موظفند در خصوص </a:t>
            </a:r>
            <a:r>
              <a:rPr lang="fa-IR" b="1" dirty="0" err="1"/>
              <a:t>دعواهایی</a:t>
            </a:r>
            <a:r>
              <a:rPr lang="fa-IR" b="1" dirty="0"/>
              <a:t> که در مقام انجام وظایف قانونی علیه بازرسان مطرح </a:t>
            </a:r>
            <a:r>
              <a:rPr lang="fa-IR" b="1" dirty="0" err="1"/>
              <a:t>می‌شود</a:t>
            </a:r>
            <a:r>
              <a:rPr lang="fa-IR" b="1" dirty="0"/>
              <a:t> </a:t>
            </a:r>
            <a:r>
              <a:rPr lang="fa-IR" b="1" dirty="0" err="1"/>
              <a:t>مظابق</a:t>
            </a:r>
            <a:r>
              <a:rPr lang="fa-IR" b="1" dirty="0"/>
              <a:t> ماده (88) قانون، خدمات حقوقی ارائه نمایند. </a:t>
            </a:r>
          </a:p>
          <a:p>
            <a:pPr algn="just" rtl="1"/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18552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762999" cy="6476999"/>
          </a:xfrm>
        </p:spPr>
        <p:txBody>
          <a:bodyPr>
            <a:normAutofit fontScale="92500" lnSpcReduction="10000"/>
          </a:bodyPr>
          <a:lstStyle/>
          <a:p>
            <a:pPr algn="just" rtl="1"/>
            <a:r>
              <a:rPr lang="fa-IR" b="1" dirty="0">
                <a:solidFill>
                  <a:srgbClr val="FF0000"/>
                </a:solidFill>
              </a:rPr>
              <a:t>ارزیابی عملکرد </a:t>
            </a:r>
            <a:r>
              <a:rPr lang="fa-IR" b="1" dirty="0" smtClean="0">
                <a:solidFill>
                  <a:srgbClr val="FF0000"/>
                </a:solidFill>
              </a:rPr>
              <a:t>بازرسان: </a:t>
            </a: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solidFill>
                  <a:srgbClr val="00B050"/>
                </a:solidFill>
              </a:rPr>
              <a:t>ماده 22- </a:t>
            </a:r>
            <a:r>
              <a:rPr lang="fa-IR" b="1" dirty="0" smtClean="0"/>
              <a:t>ناظر ارشد موظف است حداکثر تا پایان </a:t>
            </a:r>
            <a:r>
              <a:rPr lang="fa-IR" b="1" dirty="0" err="1" smtClean="0"/>
              <a:t>خردادماه</a:t>
            </a:r>
            <a:r>
              <a:rPr lang="fa-IR" b="1" dirty="0" smtClean="0"/>
              <a:t>، گزارش </a:t>
            </a:r>
            <a:r>
              <a:rPr lang="fa-IR" b="1" dirty="0" err="1" smtClean="0"/>
              <a:t>ارزیبای</a:t>
            </a:r>
            <a:r>
              <a:rPr lang="fa-IR" b="1" dirty="0" smtClean="0"/>
              <a:t> عملکرد سال گذشته بازرسان را مطابق فرم ضمیمه شماره 6 این دستورالعمل تهیه و پس از تأیید کمیته به بالاترین مقام دستگاه ارائه نماید. </a:t>
            </a: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solidFill>
                  <a:srgbClr val="00B0F0"/>
                </a:solidFill>
              </a:rPr>
              <a:t>تبصره </a:t>
            </a:r>
            <a:r>
              <a:rPr lang="fa-IR" b="1" dirty="0">
                <a:solidFill>
                  <a:srgbClr val="00B0F0"/>
                </a:solidFill>
              </a:rPr>
              <a:t>1: </a:t>
            </a:r>
            <a:r>
              <a:rPr lang="fa-IR" b="1" dirty="0"/>
              <a:t>بالاترین مقام دستگاه در خصوص برکناری بازرسانی که امتیاز ارزیابی </a:t>
            </a:r>
            <a:r>
              <a:rPr lang="fa-IR" b="1" dirty="0" err="1"/>
              <a:t>آن‌ها</a:t>
            </a:r>
            <a:r>
              <a:rPr lang="fa-IR" b="1" dirty="0"/>
              <a:t> مطابق فرم مذکور </a:t>
            </a:r>
            <a:r>
              <a:rPr lang="fa-IR" b="1" dirty="0" err="1"/>
              <a:t>کم‌تر</a:t>
            </a:r>
            <a:r>
              <a:rPr lang="fa-IR" b="1" dirty="0"/>
              <a:t> از 60% باشد اقدام و در مورد بازرسانی که نمره ارزیابی عملکرد </a:t>
            </a:r>
            <a:r>
              <a:rPr lang="fa-IR" b="1" dirty="0" err="1"/>
              <a:t>آن‌ها</a:t>
            </a:r>
            <a:r>
              <a:rPr lang="fa-IR" b="1" dirty="0"/>
              <a:t> بالاتر از 85% باشد مطابق ضوابط قانونی </a:t>
            </a:r>
            <a:r>
              <a:rPr lang="fa-IR" b="1" dirty="0" err="1"/>
              <a:t>مشوق‌های</a:t>
            </a:r>
            <a:r>
              <a:rPr lang="fa-IR" b="1" dirty="0"/>
              <a:t> لازم را اعمال خواهد کرد. 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B0F0"/>
                </a:solidFill>
              </a:rPr>
              <a:t>تبصره 2: </a:t>
            </a:r>
            <a:r>
              <a:rPr lang="fa-IR" b="1" dirty="0"/>
              <a:t>علاوه بر </a:t>
            </a:r>
            <a:r>
              <a:rPr lang="fa-IR" b="1" dirty="0" err="1"/>
              <a:t>مشوق‌های</a:t>
            </a:r>
            <a:r>
              <a:rPr lang="fa-IR" b="1" dirty="0"/>
              <a:t> مربوط بر عملکرد سالیانه، در </a:t>
            </a:r>
            <a:r>
              <a:rPr lang="fa-IR" b="1" dirty="0" err="1"/>
              <a:t>مواردی</a:t>
            </a:r>
            <a:r>
              <a:rPr lang="fa-IR" b="1" dirty="0"/>
              <a:t> که </a:t>
            </a:r>
            <a:r>
              <a:rPr lang="fa-IR" b="1" dirty="0" err="1"/>
              <a:t>تلاش‌های</a:t>
            </a:r>
            <a:r>
              <a:rPr lang="fa-IR" b="1" dirty="0"/>
              <a:t> بازرس منجر به کشف پرونده مهم </a:t>
            </a:r>
            <a:r>
              <a:rPr lang="fa-IR" b="1" dirty="0" err="1"/>
              <a:t>یاز</a:t>
            </a:r>
            <a:r>
              <a:rPr lang="fa-IR" b="1" dirty="0"/>
              <a:t> تخلفات موضوع ماده (91) قانون گردد، ناظر ارشد می‌‎تواند به بالاترین مقام دستگاه پیشنهاد نماید در چارچوب ضوابط و مقررات موجود </a:t>
            </a:r>
            <a:r>
              <a:rPr lang="fa-IR" b="1" dirty="0" smtClean="0"/>
              <a:t>نسبت </a:t>
            </a:r>
            <a:r>
              <a:rPr lang="fa-IR" b="1" dirty="0"/>
              <a:t>به </a:t>
            </a:r>
            <a:r>
              <a:rPr lang="fa-IR" b="1" dirty="0">
                <a:solidFill>
                  <a:srgbClr val="C00000"/>
                </a:solidFill>
              </a:rPr>
              <a:t>اعطای </a:t>
            </a:r>
            <a:r>
              <a:rPr lang="fa-IR" b="1" dirty="0" err="1">
                <a:solidFill>
                  <a:srgbClr val="C00000"/>
                </a:solidFill>
              </a:rPr>
              <a:t>مشوق‌های</a:t>
            </a:r>
            <a:r>
              <a:rPr lang="fa-IR" b="1" dirty="0">
                <a:solidFill>
                  <a:srgbClr val="C00000"/>
                </a:solidFill>
              </a:rPr>
              <a:t> معنوی و مادی ویژه </a:t>
            </a:r>
            <a:r>
              <a:rPr lang="fa-IR" b="1" dirty="0"/>
              <a:t>به بازرس </a:t>
            </a:r>
            <a:r>
              <a:rPr lang="fa-IR" b="1" dirty="0" err="1"/>
              <a:t>ذی‌ربط</a:t>
            </a:r>
            <a:r>
              <a:rPr lang="fa-IR" b="1" dirty="0"/>
              <a:t> اقدام نماید. </a:t>
            </a:r>
          </a:p>
          <a:p>
            <a:pPr algn="just" rtl="1"/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1472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762999" cy="6476999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b="1" dirty="0">
                <a:solidFill>
                  <a:srgbClr val="C00000"/>
                </a:solidFill>
              </a:rPr>
              <a:t>سایر موارد:</a:t>
            </a:r>
          </a:p>
          <a:p>
            <a:pPr algn="just" rtl="1"/>
            <a:r>
              <a:rPr lang="fa-IR" b="1" dirty="0">
                <a:solidFill>
                  <a:srgbClr val="00B050"/>
                </a:solidFill>
              </a:rPr>
              <a:t>ماده 23- </a:t>
            </a:r>
            <a:r>
              <a:rPr lang="fa-IR" b="1" dirty="0"/>
              <a:t>در </a:t>
            </a:r>
            <a:r>
              <a:rPr lang="fa-IR" b="1" dirty="0" err="1"/>
              <a:t>مواردی</a:t>
            </a:r>
            <a:r>
              <a:rPr lang="fa-IR" b="1" dirty="0"/>
              <a:t> که بازرسان در جریان </a:t>
            </a:r>
            <a:r>
              <a:rPr lang="fa-IR" b="1" dirty="0" err="1"/>
              <a:t>بازرسی‌های</a:t>
            </a:r>
            <a:r>
              <a:rPr lang="fa-IR" b="1" dirty="0"/>
              <a:t> خود متوجه سوء </a:t>
            </a:r>
            <a:r>
              <a:rPr lang="fa-IR" b="1" dirty="0" err="1"/>
              <a:t>جریاناتی</a:t>
            </a:r>
            <a:r>
              <a:rPr lang="fa-IR" b="1" dirty="0"/>
              <a:t> شوند که ناشی از فقدان ضوابط و مقررات مناسب باشد یا با </a:t>
            </a:r>
            <a:r>
              <a:rPr lang="fa-IR" b="1" dirty="0" err="1"/>
              <a:t>رویه‌هایی</a:t>
            </a:r>
            <a:r>
              <a:rPr lang="fa-IR" b="1" dirty="0"/>
              <a:t> مخالف مقررات و ضوابط مواجه شوند.، موضوع را با ذکر دلایل و </a:t>
            </a:r>
            <a:r>
              <a:rPr lang="fa-IR" b="1" dirty="0" err="1"/>
              <a:t>مستدات</a:t>
            </a:r>
            <a:r>
              <a:rPr lang="fa-IR" b="1" dirty="0"/>
              <a:t> </a:t>
            </a:r>
            <a:r>
              <a:rPr lang="fa-IR" b="1" dirty="0" err="1"/>
              <a:t>مروبطه</a:t>
            </a:r>
            <a:r>
              <a:rPr lang="fa-IR" b="1" dirty="0"/>
              <a:t> همراه با پیشنهادهای اصلاحی مورد نظر به ناظر ارشد گزارش </a:t>
            </a:r>
            <a:r>
              <a:rPr lang="fa-IR" b="1" dirty="0" err="1"/>
              <a:t>می‌نمایند</a:t>
            </a:r>
            <a:r>
              <a:rPr lang="fa-IR" b="1" dirty="0"/>
              <a:t>. در صورتی که ناظر ارشد نظر بازرس را قرین به صحت تشخیص دهد، مراتب را به مراجع </a:t>
            </a:r>
            <a:r>
              <a:rPr lang="fa-IR" b="1" dirty="0" err="1"/>
              <a:t>ذی‌صلاح</a:t>
            </a:r>
            <a:r>
              <a:rPr lang="fa-IR" b="1" dirty="0"/>
              <a:t> ارجاع منعکس </a:t>
            </a:r>
            <a:r>
              <a:rPr lang="fa-IR" b="1" dirty="0" err="1"/>
              <a:t>می‌نماید</a:t>
            </a:r>
            <a:r>
              <a:rPr lang="fa-IR" b="1" dirty="0"/>
              <a:t> تا اصلاحات لازم را به عمل آورند. </a:t>
            </a:r>
            <a:endParaRPr lang="fa-IR" b="1" dirty="0" smtClean="0"/>
          </a:p>
          <a:p>
            <a:pPr algn="just" rtl="1"/>
            <a:endParaRPr lang="fa-IR" b="1" dirty="0"/>
          </a:p>
          <a:p>
            <a:pPr algn="just" rtl="1"/>
            <a:r>
              <a:rPr lang="fa-IR" b="1" dirty="0">
                <a:solidFill>
                  <a:srgbClr val="00B050"/>
                </a:solidFill>
              </a:rPr>
              <a:t>ماده 24- </a:t>
            </a:r>
            <a:r>
              <a:rPr lang="fa-IR" b="1" dirty="0" err="1"/>
              <a:t>دستگاه‌های</a:t>
            </a:r>
            <a:r>
              <a:rPr lang="fa-IR" b="1" dirty="0"/>
              <a:t> اجرایی مکلفند اسامی بازرسان و ناظر ارشد را از طریق سامانه الکترونیک سازمان اعلام و هر گونه تغییر احتمالی را در این سامانه ثبت نموده و گزارش کلی اجرای مواد (91 و 92) قانون و دستورالعمل جاری را هر شش ماه یک بار بر اساس </a:t>
            </a:r>
            <a:r>
              <a:rPr lang="fa-IR" b="1" dirty="0" err="1"/>
              <a:t>سازوکار</a:t>
            </a:r>
            <a:r>
              <a:rPr lang="fa-IR" b="1" dirty="0"/>
              <a:t> و اقلام </a:t>
            </a:r>
            <a:r>
              <a:rPr lang="fa-IR" b="1" dirty="0" err="1"/>
              <a:t>اطلاعای</a:t>
            </a:r>
            <a:r>
              <a:rPr lang="fa-IR" b="1" dirty="0"/>
              <a:t> </a:t>
            </a:r>
            <a:r>
              <a:rPr lang="fa-IR" b="1" dirty="0" err="1"/>
              <a:t>اعلامی</a:t>
            </a:r>
            <a:r>
              <a:rPr lang="fa-IR" b="1" dirty="0"/>
              <a:t> به سازمان </a:t>
            </a:r>
            <a:r>
              <a:rPr lang="fa-IR" b="1" dirty="0" err="1"/>
              <a:t>ارسلا</a:t>
            </a:r>
            <a:r>
              <a:rPr lang="fa-IR" b="1" dirty="0"/>
              <a:t> نمایند (گزارش شش ماهه اول سال حداکثر تا پایان مهر ماه و گزارش شش ماهه دوم حداکثر تا پایان فروردین سال بعد). هم چنین برای تشکیل و تکمیل </a:t>
            </a:r>
            <a:r>
              <a:rPr lang="fa-IR" b="1" dirty="0" err="1"/>
              <a:t>بانک‌های</a:t>
            </a:r>
            <a:r>
              <a:rPr lang="fa-IR" b="1" dirty="0"/>
              <a:t> اطلاعاتی مورد نیاز ضرورت دارد گزارش اقدامات خود را مطابق </a:t>
            </a:r>
            <a:r>
              <a:rPr lang="fa-IR" b="1" dirty="0" err="1"/>
              <a:t>فرم‌هایی</a:t>
            </a:r>
            <a:r>
              <a:rPr lang="fa-IR" b="1" dirty="0"/>
              <a:t> که در سامانه الکترونیک و سایت سازمان درج خواهد شد، در دوره زمانی فوق به سازمان ارسال نمایند: </a:t>
            </a:r>
          </a:p>
        </p:txBody>
      </p:sp>
    </p:spTree>
    <p:extLst>
      <p:ext uri="{BB962C8B-B14F-4D97-AF65-F5344CB8AC3E}">
        <p14:creationId xmlns:p14="http://schemas.microsoft.com/office/powerpoint/2010/main" val="372201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76200"/>
            <a:ext cx="8991599" cy="6705599"/>
          </a:xfrm>
        </p:spPr>
        <p:txBody>
          <a:bodyPr>
            <a:normAutofit/>
          </a:bodyPr>
          <a:lstStyle/>
          <a:p>
            <a:pPr algn="just" rtl="1"/>
            <a:endParaRPr lang="fa-IR" b="1" dirty="0" smtClean="0">
              <a:solidFill>
                <a:srgbClr val="00B0F0"/>
              </a:solidFill>
            </a:endParaRPr>
          </a:p>
          <a:p>
            <a:pPr algn="just" rtl="1"/>
            <a:r>
              <a:rPr lang="fa-IR" b="1" dirty="0" smtClean="0">
                <a:solidFill>
                  <a:srgbClr val="00B0F0"/>
                </a:solidFill>
              </a:rPr>
              <a:t>الف-</a:t>
            </a:r>
            <a:r>
              <a:rPr lang="fa-IR" b="1" dirty="0" smtClean="0"/>
              <a:t> </a:t>
            </a:r>
            <a:r>
              <a:rPr lang="fa-IR" b="1" dirty="0"/>
              <a:t>اسامی و </a:t>
            </a:r>
            <a:r>
              <a:rPr lang="fa-IR" b="1" dirty="0" err="1"/>
              <a:t>ممشخصات</a:t>
            </a:r>
            <a:r>
              <a:rPr lang="fa-IR" b="1" dirty="0"/>
              <a:t> </a:t>
            </a:r>
            <a:r>
              <a:rPr lang="fa-IR" b="1" dirty="0" err="1"/>
              <a:t>کارمندانی</a:t>
            </a:r>
            <a:r>
              <a:rPr lang="fa-IR" b="1" dirty="0"/>
              <a:t> که مرتکب یکی از تخلفات موضوع ماده (91) قانون شده و یکی از </a:t>
            </a:r>
            <a:r>
              <a:rPr lang="fa-IR" b="1" dirty="0" err="1"/>
              <a:t>مجازات‌های</a:t>
            </a:r>
            <a:r>
              <a:rPr lang="fa-IR" b="1" dirty="0"/>
              <a:t> مذکور در تبصره یک در خصوص </a:t>
            </a:r>
            <a:r>
              <a:rPr lang="fa-IR" b="1" dirty="0" err="1"/>
              <a:t>آن‌ها</a:t>
            </a:r>
            <a:r>
              <a:rPr lang="fa-IR" b="1" dirty="0"/>
              <a:t> اعمال شده است. </a:t>
            </a:r>
            <a:endParaRPr lang="fa-IR" b="1" dirty="0" smtClean="0"/>
          </a:p>
          <a:p>
            <a:pPr algn="just" rtl="1"/>
            <a:endParaRPr lang="fa-IR" b="1" dirty="0"/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ب-</a:t>
            </a:r>
            <a:r>
              <a:rPr lang="fa-IR" b="1" dirty="0"/>
              <a:t> اسامی و مشخصات </a:t>
            </a:r>
            <a:r>
              <a:rPr lang="fa-IR" b="1" dirty="0" err="1"/>
              <a:t>کارمدانی</a:t>
            </a:r>
            <a:r>
              <a:rPr lang="fa-IR" b="1" dirty="0"/>
              <a:t> که با تکرار تخلف </a:t>
            </a:r>
            <a:r>
              <a:rPr lang="fa-IR" b="1" dirty="0" err="1"/>
              <a:t>پرونده‌های</a:t>
            </a:r>
            <a:r>
              <a:rPr lang="fa-IR" b="1" dirty="0"/>
              <a:t> </a:t>
            </a:r>
            <a:r>
              <a:rPr lang="fa-IR" b="1" dirty="0" err="1"/>
              <a:t>آن‌ها</a:t>
            </a:r>
            <a:r>
              <a:rPr lang="fa-IR" b="1" dirty="0"/>
              <a:t> در اجرای تبصره «2» ماده (91) قانون به </a:t>
            </a:r>
            <a:r>
              <a:rPr lang="fa-IR" b="1" dirty="0" err="1"/>
              <a:t>هیأت‌های</a:t>
            </a:r>
            <a:r>
              <a:rPr lang="fa-IR" b="1" dirty="0"/>
              <a:t> رسیدگی به تخلفات اداری </a:t>
            </a:r>
            <a:r>
              <a:rPr lang="fa-IR" b="1" dirty="0" err="1"/>
              <a:t>اراع</a:t>
            </a:r>
            <a:r>
              <a:rPr lang="fa-IR" b="1" dirty="0"/>
              <a:t> و با اثبات تخلف به بکی از </a:t>
            </a:r>
            <a:r>
              <a:rPr lang="fa-IR" b="1" dirty="0" err="1"/>
              <a:t>مجازات‌های</a:t>
            </a:r>
            <a:r>
              <a:rPr lang="fa-IR" b="1" dirty="0"/>
              <a:t> مذکور در این تبصره </a:t>
            </a:r>
            <a:r>
              <a:rPr lang="fa-IR" b="1" dirty="0" err="1"/>
              <a:t>مجحکوم</a:t>
            </a:r>
            <a:r>
              <a:rPr lang="fa-IR" b="1" dirty="0"/>
              <a:t> شده یا برائت حاصل </a:t>
            </a:r>
            <a:r>
              <a:rPr lang="fa-IR" b="1" dirty="0" err="1"/>
              <a:t>نموده‌اند</a:t>
            </a:r>
            <a:r>
              <a:rPr lang="fa-IR" b="1" dirty="0"/>
              <a:t> (پس از قطعیت رأی).</a:t>
            </a:r>
          </a:p>
          <a:p>
            <a:pPr algn="just" rtl="1"/>
            <a:r>
              <a:rPr lang="fa-IR" b="1" dirty="0" smtClean="0">
                <a:solidFill>
                  <a:srgbClr val="00B0F0"/>
                </a:solidFill>
              </a:rPr>
              <a:t>ج- </a:t>
            </a:r>
            <a:r>
              <a:rPr lang="fa-IR" b="1" dirty="0"/>
              <a:t>مشخصات اشخاص حقیقی و حقوقی که به علت پرداخت رشوه به کارمندان دستگاه در مراجع قضایی تحت تعقیب قرار </a:t>
            </a:r>
            <a:r>
              <a:rPr lang="fa-IR" b="1" dirty="0" err="1"/>
              <a:t>گرفته‌اند</a:t>
            </a:r>
            <a:r>
              <a:rPr lang="fa-IR" b="1" dirty="0"/>
              <a:t>. </a:t>
            </a:r>
            <a:endParaRPr lang="fa-IR" b="1" dirty="0" smtClean="0"/>
          </a:p>
          <a:p>
            <a:pPr algn="just" rtl="1"/>
            <a:endParaRPr lang="fa-IR" b="1" dirty="0"/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د-</a:t>
            </a:r>
            <a:r>
              <a:rPr lang="fa-IR" b="1" dirty="0"/>
              <a:t> مشخصات اشخاص مذکور در بند فوق پس از قطعیت صدور حکم در مرجع قضایی (در اجرای تبصره «4» ماده (91) قانون و </a:t>
            </a:r>
            <a:r>
              <a:rPr lang="fa-IR" b="1" dirty="0" err="1"/>
              <a:t>بای</a:t>
            </a:r>
            <a:r>
              <a:rPr lang="fa-IR" b="1" dirty="0"/>
              <a:t> اعلام به سایر </a:t>
            </a:r>
            <a:r>
              <a:rPr lang="fa-IR" b="1" dirty="0" err="1"/>
              <a:t>دستگاه‌های</a:t>
            </a:r>
            <a:r>
              <a:rPr lang="fa-IR" b="1" dirty="0"/>
              <a:t> اجرایی به منظور خودداری از عقد هر گونه قرارداد با </a:t>
            </a:r>
            <a:r>
              <a:rPr lang="fa-IR" b="1" dirty="0" err="1"/>
              <a:t>آن‌ها</a:t>
            </a:r>
            <a:r>
              <a:rPr lang="fa-IR" b="1" dirty="0" smtClean="0"/>
              <a:t>).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199875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762999" cy="6553199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fa-IR" b="1" dirty="0">
                <a:solidFill>
                  <a:srgbClr val="00B050"/>
                </a:solidFill>
              </a:rPr>
              <a:t>ماده 25- </a:t>
            </a:r>
            <a:r>
              <a:rPr lang="fa-IR" b="1" dirty="0"/>
              <a:t>در موارد زیر بازرس از رسیدگی خودداری و مراتب را جهت اتخاذ تصمیم و انتخاب بازرس جدید به ناظر ارشد گزارش </a:t>
            </a:r>
            <a:r>
              <a:rPr lang="fa-IR" b="1" dirty="0" err="1"/>
              <a:t>می‌نماید</a:t>
            </a:r>
            <a:r>
              <a:rPr lang="fa-IR" b="1" dirty="0"/>
              <a:t>: 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الف-</a:t>
            </a:r>
            <a:r>
              <a:rPr lang="fa-IR" b="1" dirty="0"/>
              <a:t>بازرس یا </a:t>
            </a:r>
            <a:r>
              <a:rPr lang="fa-IR" b="1" dirty="0" err="1"/>
              <a:t>اقربای</a:t>
            </a:r>
            <a:r>
              <a:rPr lang="fa-IR" b="1" dirty="0"/>
              <a:t> نسبی و سببی وی در موضوع نظارت و بازرسی دارای منفعت شخصی باشند. 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ب- </a:t>
            </a:r>
            <a:r>
              <a:rPr lang="fa-IR" b="1" dirty="0"/>
              <a:t>فردی که عملکرد وی مورد بازرسی است با بازرس دارای قرابت نسبی و سببی باشد. 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ج- </a:t>
            </a:r>
            <a:r>
              <a:rPr lang="fa-IR" b="1" dirty="0"/>
              <a:t>فردی که عملکرد وی مورد بازرسی است با بازرس یا </a:t>
            </a:r>
            <a:r>
              <a:rPr lang="fa-IR" b="1" dirty="0" err="1"/>
              <a:t>اقربای</a:t>
            </a:r>
            <a:r>
              <a:rPr lang="fa-IR" b="1" dirty="0"/>
              <a:t> مذکور دارای سابقه اختلاف اداری، دعوی حقوقی یا کیفری باشد. </a:t>
            </a:r>
          </a:p>
          <a:p>
            <a:pPr algn="just" rtl="1"/>
            <a:r>
              <a:rPr lang="fa-IR" b="1" dirty="0">
                <a:solidFill>
                  <a:srgbClr val="00B050"/>
                </a:solidFill>
              </a:rPr>
              <a:t>ماده 26- </a:t>
            </a:r>
            <a:r>
              <a:rPr lang="fa-IR" b="1" dirty="0"/>
              <a:t>بالاترین مقام دستگاه اجرایی مسئولیت اجرایی مسئولیت اجرای صحیح این دستورالعمل بر عهده دارند. </a:t>
            </a:r>
          </a:p>
          <a:p>
            <a:pPr algn="just" rtl="1"/>
            <a:r>
              <a:rPr lang="fa-IR" b="1" dirty="0">
                <a:solidFill>
                  <a:srgbClr val="00B050"/>
                </a:solidFill>
              </a:rPr>
              <a:t>ماده 27- </a:t>
            </a:r>
            <a:r>
              <a:rPr lang="fa-IR" b="1" dirty="0"/>
              <a:t>سازمان موظف است بر اساس گزارش دریافتی از </a:t>
            </a:r>
            <a:r>
              <a:rPr lang="fa-IR" b="1" dirty="0" err="1"/>
              <a:t>دستگاه‌ها</a:t>
            </a:r>
            <a:r>
              <a:rPr lang="fa-IR" b="1" dirty="0"/>
              <a:t> موضوع ماده 24، گزارش عملکرد اجرای مواد (91) و (92) قانون و دستورالعمل جاری را در مقاطع شش ماه را (حداکثر تا پایان شهریور ماه سال بعد) برای </a:t>
            </a:r>
            <a:r>
              <a:rPr lang="fa-IR" b="1" dirty="0" err="1"/>
              <a:t>تقدمی</a:t>
            </a:r>
            <a:r>
              <a:rPr lang="fa-IR" b="1" dirty="0"/>
              <a:t> به شورای عالی اداری و سایر مراجع </a:t>
            </a:r>
            <a:r>
              <a:rPr lang="fa-IR" b="1" dirty="0" err="1"/>
              <a:t>ذی‌ربط</a:t>
            </a:r>
            <a:r>
              <a:rPr lang="fa-IR" b="1" dirty="0"/>
              <a:t> تهیه و ارائه نماید. </a:t>
            </a:r>
          </a:p>
          <a:p>
            <a:pPr algn="just" rtl="1"/>
            <a:r>
              <a:rPr lang="fa-IR" b="1" dirty="0">
                <a:solidFill>
                  <a:srgbClr val="00B050"/>
                </a:solidFill>
              </a:rPr>
              <a:t>ماده 28- </a:t>
            </a:r>
            <a:r>
              <a:rPr lang="fa-IR" b="1" dirty="0"/>
              <a:t>این دستورالعمل جایگزین </a:t>
            </a:r>
            <a:r>
              <a:rPr lang="fa-IR" b="1" dirty="0" err="1"/>
              <a:t>بخشنامه‌ی</a:t>
            </a:r>
            <a:r>
              <a:rPr lang="fa-IR" b="1" dirty="0"/>
              <a:t> شماره (16) معاونت وقت توسعه مدیریت و سرمایه انسانی رئیس جمهوری به شماره 5272/200 مورخ 17/04/1393 </a:t>
            </a:r>
            <a:r>
              <a:rPr lang="fa-IR" b="1" dirty="0" err="1"/>
              <a:t>می‌شود</a:t>
            </a:r>
            <a:r>
              <a:rPr lang="fa-IR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496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76200" y="0"/>
            <a:ext cx="9067800" cy="6858000"/>
          </a:xfrm>
        </p:spPr>
        <p:txBody>
          <a:bodyPr>
            <a:noAutofit/>
          </a:bodyPr>
          <a:lstStyle/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2400" b="1" dirty="0" smtClean="0">
                <a:solidFill>
                  <a:schemeClr val="accent4">
                    <a:lumMod val="50000"/>
                  </a:schemeClr>
                </a:solidFill>
              </a:rPr>
              <a:t>ماده 91</a:t>
            </a:r>
            <a:r>
              <a:rPr lang="fa-IR" sz="1800" dirty="0" smtClean="0">
                <a:solidFill>
                  <a:schemeClr val="tx1"/>
                </a:solidFill>
              </a:rPr>
              <a:t>- </a:t>
            </a:r>
            <a:r>
              <a:rPr lang="fa-IR" sz="1800" b="1" dirty="0" smtClean="0">
                <a:solidFill>
                  <a:schemeClr val="tx1"/>
                </a:solidFill>
              </a:rPr>
              <a:t>اخذ رشوه </a:t>
            </a:r>
            <a:r>
              <a:rPr lang="fa-IR" sz="1800" dirty="0" smtClean="0">
                <a:solidFill>
                  <a:schemeClr val="tx1"/>
                </a:solidFill>
              </a:rPr>
              <a:t>و </a:t>
            </a:r>
            <a:r>
              <a:rPr lang="fa-IR" sz="1800" b="1" dirty="0" smtClean="0">
                <a:solidFill>
                  <a:schemeClr val="tx1"/>
                </a:solidFill>
              </a:rPr>
              <a:t>سوء استفاده از مقام اداري </a:t>
            </a:r>
            <a:r>
              <a:rPr lang="fa-IR" sz="1800" b="1" dirty="0" smtClean="0">
                <a:solidFill>
                  <a:srgbClr val="FF0000"/>
                </a:solidFill>
              </a:rPr>
              <a:t>ممنوع </a:t>
            </a:r>
            <a:r>
              <a:rPr lang="fa-IR" sz="1800" dirty="0" smtClean="0">
                <a:solidFill>
                  <a:schemeClr val="tx1"/>
                </a:solidFill>
              </a:rPr>
              <a:t>مي باشد. استفاده از هرگونه ا</a:t>
            </a:r>
            <a:r>
              <a:rPr lang="fa-IR" sz="1800" b="1" dirty="0" smtClean="0">
                <a:solidFill>
                  <a:schemeClr val="tx1"/>
                </a:solidFill>
              </a:rPr>
              <a:t>متياز</a:t>
            </a:r>
            <a:r>
              <a:rPr lang="fa-IR" sz="1800" dirty="0" smtClean="0">
                <a:solidFill>
                  <a:schemeClr val="tx1"/>
                </a:solidFill>
              </a:rPr>
              <a:t>، </a:t>
            </a:r>
            <a:r>
              <a:rPr lang="fa-IR" sz="1800" b="1" dirty="0" smtClean="0">
                <a:solidFill>
                  <a:schemeClr val="tx1"/>
                </a:solidFill>
              </a:rPr>
              <a:t>تسهيلات</a:t>
            </a:r>
            <a:r>
              <a:rPr lang="fa-IR" sz="1800" dirty="0" smtClean="0">
                <a:solidFill>
                  <a:schemeClr val="tx1"/>
                </a:solidFill>
              </a:rPr>
              <a:t>، </a:t>
            </a:r>
            <a:r>
              <a:rPr lang="fa-IR" sz="1800" b="1" dirty="0" smtClean="0">
                <a:solidFill>
                  <a:schemeClr val="tx1"/>
                </a:solidFill>
              </a:rPr>
              <a:t>حق مشاوره</a:t>
            </a:r>
            <a:r>
              <a:rPr lang="fa-IR" sz="1800" dirty="0" smtClean="0">
                <a:solidFill>
                  <a:schemeClr val="tx1"/>
                </a:solidFill>
              </a:rPr>
              <a:t>، </a:t>
            </a:r>
            <a:r>
              <a:rPr lang="fa-IR" sz="1800" b="1" dirty="0" smtClean="0">
                <a:solidFill>
                  <a:schemeClr val="tx1"/>
                </a:solidFill>
              </a:rPr>
              <a:t>هديه</a:t>
            </a:r>
            <a:r>
              <a:rPr lang="fa-IR" sz="1800" dirty="0" smtClean="0">
                <a:solidFill>
                  <a:schemeClr val="tx1"/>
                </a:solidFill>
              </a:rPr>
              <a:t> و موارد مشابه در مقابل انجام وظايف اداري و وظايف مرتبط با شغل توسط كارمندان دستگاههاي اجرايي در تمام سطوح از افراد حقيقي و حقوقي به جز دستگاه ذيربط خود تخلف محسوب مي شود.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2000" b="1" dirty="0" smtClean="0">
                <a:solidFill>
                  <a:srgbClr val="0070C0"/>
                </a:solidFill>
              </a:rPr>
              <a:t>تبصره1</a:t>
            </a:r>
            <a:r>
              <a:rPr lang="fa-IR" sz="1800" dirty="0" smtClean="0">
                <a:solidFill>
                  <a:schemeClr val="tx1"/>
                </a:solidFill>
              </a:rPr>
              <a:t>-دستگاههاي اجرايي موظفند علاوه بر نظارت مستقيم مديران از طريق انجام بازرسيهاي مستمر داخلي توسط بازرسان معتمد و متخصص در اجراي اين ماده نظارت مستقيم نمايند. چنانچه تخلف هريك از كارمندان مستند به گزارش حداقل يك بازرس معتمد به تاييد مدير مربوطه برسد </a:t>
            </a:r>
            <a:r>
              <a:rPr lang="fa-IR" sz="2000" b="1" dirty="0" smtClean="0">
                <a:solidFill>
                  <a:schemeClr val="tx1"/>
                </a:solidFill>
              </a:rPr>
              <a:t>بالاترين مقام دستگاه اجرايي </a:t>
            </a:r>
            <a:r>
              <a:rPr lang="fa-IR" sz="1800" dirty="0" smtClean="0">
                <a:solidFill>
                  <a:schemeClr val="tx1"/>
                </a:solidFill>
              </a:rPr>
              <a:t>يا مقامات و مديران مجاز، مي توانند دستور </a:t>
            </a:r>
            <a:r>
              <a:rPr lang="fa-IR" sz="1800" b="1" dirty="0" smtClean="0">
                <a:solidFill>
                  <a:schemeClr val="tx1"/>
                </a:solidFill>
              </a:rPr>
              <a:t>اعمال كسر يك سوم از حقوق، مزايا و عناوين مشابه و يا انفصال از خدمات دولتي براي مدت يكماه تا يكسال</a:t>
            </a:r>
            <a:r>
              <a:rPr lang="fa-IR" sz="1800" dirty="0" smtClean="0">
                <a:solidFill>
                  <a:schemeClr val="tx1"/>
                </a:solidFill>
              </a:rPr>
              <a:t> را براي فرد متخلف صادر نمايند.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just" rtl="1"/>
            <a:endParaRPr lang="fa-IR" sz="1800" dirty="0" smtClean="0">
              <a:solidFill>
                <a:schemeClr val="tx1"/>
              </a:solidFill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2000" b="1" dirty="0" smtClean="0">
                <a:solidFill>
                  <a:srgbClr val="0070C0"/>
                </a:solidFill>
              </a:rPr>
              <a:t>تبصره2</a:t>
            </a:r>
            <a:r>
              <a:rPr lang="fa-IR" sz="1800" dirty="0" smtClean="0">
                <a:solidFill>
                  <a:schemeClr val="tx1"/>
                </a:solidFill>
              </a:rPr>
              <a:t>- درصورت تكرار اين تخلف به استناد گزارشهايي كه به تائيد بازرس معتمد و مدير مربوطه برسد پرونده فرد خاطي به هيئتهاي رسيدگي به تخلفات اداري ارجاع و يكي از مجازاتهاي بازخريد، اخراج و انفصال دائم از خدمات دولتي اعمال خواهد شد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algn="just" rtl="1"/>
            <a:endParaRPr lang="fa-IR" sz="1800" dirty="0" smtClean="0">
              <a:solidFill>
                <a:schemeClr val="tx1"/>
              </a:solidFill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2000" b="1" dirty="0" smtClean="0">
                <a:solidFill>
                  <a:srgbClr val="0070C0"/>
                </a:solidFill>
              </a:rPr>
              <a:t>تبصره3</a:t>
            </a:r>
            <a:r>
              <a:rPr lang="fa-IR" sz="2000" b="1" dirty="0" smtClean="0">
                <a:solidFill>
                  <a:schemeClr val="tx1"/>
                </a:solidFill>
              </a:rPr>
              <a:t>- </a:t>
            </a:r>
            <a:r>
              <a:rPr lang="fa-IR" sz="1800" dirty="0" smtClean="0">
                <a:solidFill>
                  <a:schemeClr val="tx1"/>
                </a:solidFill>
              </a:rPr>
              <a:t>دستگاههاي اجرايي موظف است اسامي افراد حقيقي و حقوقي رشوه دهنده به كارمندان دستگاههاي اجرايي را جهت رسیدگی و صدور حکم قضائی به مراجع قضائی ارجاع نمایند.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2000" b="1" dirty="0" smtClean="0">
                <a:solidFill>
                  <a:srgbClr val="0070C0"/>
                </a:solidFill>
              </a:rPr>
              <a:t>تبصره4</a:t>
            </a:r>
            <a:r>
              <a:rPr lang="fa-IR" sz="1800" dirty="0" smtClean="0">
                <a:solidFill>
                  <a:schemeClr val="tx1"/>
                </a:solidFill>
              </a:rPr>
              <a:t>- سازمان موظف است اسامي افراد حقيقي و حقوقي رشوه دهنده به كارمندان دستگاههاي اجرايي را جهت ممنوعيت عقد قرارداد به كليه دستگاههاي اجرايي اعلام نمايد.</a:t>
            </a:r>
            <a:endParaRPr lang="fa-I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76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33315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42308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-18369"/>
            <a:ext cx="6096000" cy="6876369"/>
          </a:xfrm>
        </p:spPr>
      </p:pic>
    </p:spTree>
    <p:extLst>
      <p:ext uri="{BB962C8B-B14F-4D97-AF65-F5344CB8AC3E}">
        <p14:creationId xmlns:p14="http://schemas.microsoft.com/office/powerpoint/2010/main" val="70858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0"/>
            <a:ext cx="5486400" cy="6858000"/>
          </a:xfrm>
        </p:spPr>
      </p:pic>
    </p:spTree>
    <p:extLst>
      <p:ext uri="{BB962C8B-B14F-4D97-AF65-F5344CB8AC3E}">
        <p14:creationId xmlns:p14="http://schemas.microsoft.com/office/powerpoint/2010/main" val="289520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103"/>
            <a:ext cx="9288970" cy="7140803"/>
          </a:xfrm>
        </p:spPr>
      </p:pic>
    </p:spTree>
    <p:extLst>
      <p:ext uri="{BB962C8B-B14F-4D97-AF65-F5344CB8AC3E}">
        <p14:creationId xmlns:p14="http://schemas.microsoft.com/office/powerpoint/2010/main" val="385123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1" y="0"/>
            <a:ext cx="5791200" cy="6844571"/>
          </a:xfrm>
        </p:spPr>
      </p:pic>
    </p:spTree>
    <p:extLst>
      <p:ext uri="{BB962C8B-B14F-4D97-AF65-F5344CB8AC3E}">
        <p14:creationId xmlns:p14="http://schemas.microsoft.com/office/powerpoint/2010/main" val="315254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574"/>
            <a:ext cx="5715000" cy="6854852"/>
          </a:xfrm>
        </p:spPr>
      </p:pic>
    </p:spTree>
    <p:extLst>
      <p:ext uri="{BB962C8B-B14F-4D97-AF65-F5344CB8AC3E}">
        <p14:creationId xmlns:p14="http://schemas.microsoft.com/office/powerpoint/2010/main" val="358354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0"/>
            <a:ext cx="6019800" cy="6912313"/>
          </a:xfrm>
        </p:spPr>
      </p:pic>
    </p:spTree>
    <p:extLst>
      <p:ext uri="{BB962C8B-B14F-4D97-AF65-F5344CB8AC3E}">
        <p14:creationId xmlns:p14="http://schemas.microsoft.com/office/powerpoint/2010/main" val="94775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2547938"/>
            <a:ext cx="9017000" cy="1768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918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763000" cy="6477000"/>
          </a:xfrm>
        </p:spPr>
        <p:txBody>
          <a:bodyPr/>
          <a:lstStyle/>
          <a:p>
            <a:pPr algn="just" rtl="1"/>
            <a:endParaRPr lang="fa-IR" b="1" dirty="0" smtClean="0"/>
          </a:p>
          <a:p>
            <a:pPr algn="just" rtl="1">
              <a:lnSpc>
                <a:spcPct val="150000"/>
              </a:lnSpc>
            </a:pPr>
            <a:r>
              <a:rPr lang="fa-IR" sz="2400" b="1" dirty="0" smtClean="0">
                <a:solidFill>
                  <a:schemeClr val="accent4">
                    <a:lumMod val="50000"/>
                  </a:schemeClr>
                </a:solidFill>
              </a:rPr>
              <a:t>ماده</a:t>
            </a:r>
            <a:r>
              <a:rPr lang="fa-IR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a-IR" sz="2400" b="1" dirty="0">
                <a:solidFill>
                  <a:schemeClr val="accent4">
                    <a:lumMod val="50000"/>
                  </a:schemeClr>
                </a:solidFill>
              </a:rPr>
              <a:t>92</a:t>
            </a:r>
            <a:r>
              <a:rPr lang="fa-IR" b="1" dirty="0"/>
              <a:t>-</a:t>
            </a:r>
            <a:r>
              <a:rPr lang="fa-IR" dirty="0"/>
              <a:t> </a:t>
            </a:r>
            <a:r>
              <a:rPr lang="fa-IR" dirty="0" err="1"/>
              <a:t>مديران</a:t>
            </a:r>
            <a:r>
              <a:rPr lang="fa-IR" dirty="0"/>
              <a:t> و سرپرستان </a:t>
            </a:r>
            <a:r>
              <a:rPr lang="fa-IR" dirty="0" err="1"/>
              <a:t>بلافصل</a:t>
            </a:r>
            <a:r>
              <a:rPr lang="fa-IR" dirty="0"/>
              <a:t>، مسئول نظارت و </a:t>
            </a:r>
            <a:r>
              <a:rPr lang="fa-IR" dirty="0" err="1"/>
              <a:t>كنترل</a:t>
            </a:r>
            <a:r>
              <a:rPr lang="fa-IR" dirty="0"/>
              <a:t> و حفظ روابط سالم </a:t>
            </a:r>
            <a:r>
              <a:rPr lang="fa-IR" dirty="0" err="1"/>
              <a:t>كارمندان</a:t>
            </a:r>
            <a:r>
              <a:rPr lang="fa-IR" dirty="0"/>
              <a:t> خود در انجام </a:t>
            </a:r>
            <a:r>
              <a:rPr lang="fa-IR" dirty="0" err="1"/>
              <a:t>وظايف</a:t>
            </a:r>
            <a:r>
              <a:rPr lang="fa-IR" dirty="0"/>
              <a:t> محوله </a:t>
            </a:r>
            <a:r>
              <a:rPr lang="fa-IR" dirty="0" err="1"/>
              <a:t>مي</a:t>
            </a:r>
            <a:r>
              <a:rPr lang="fa-IR" dirty="0"/>
              <a:t> باشند و در مورد </a:t>
            </a:r>
            <a:r>
              <a:rPr lang="fa-IR" dirty="0" err="1"/>
              <a:t>عملكرد</a:t>
            </a:r>
            <a:r>
              <a:rPr lang="fa-IR" dirty="0"/>
              <a:t> آنان </a:t>
            </a:r>
            <a:r>
              <a:rPr lang="fa-IR" dirty="0" err="1"/>
              <a:t>بايد</a:t>
            </a:r>
            <a:r>
              <a:rPr lang="fa-IR" dirty="0"/>
              <a:t> پاسخگو باشند. در </a:t>
            </a:r>
            <a:r>
              <a:rPr lang="fa-IR" dirty="0" err="1"/>
              <a:t>صورتي</a:t>
            </a:r>
            <a:r>
              <a:rPr lang="fa-IR" dirty="0"/>
              <a:t> </a:t>
            </a:r>
            <a:r>
              <a:rPr lang="fa-IR" dirty="0" err="1"/>
              <a:t>كه</a:t>
            </a:r>
            <a:r>
              <a:rPr lang="fa-IR" dirty="0"/>
              <a:t> </a:t>
            </a:r>
            <a:r>
              <a:rPr lang="fa-IR" dirty="0" err="1"/>
              <a:t>كارمندان</a:t>
            </a:r>
            <a:r>
              <a:rPr lang="fa-IR" dirty="0"/>
              <a:t> مزبور با اقدامات خود موجب ضرر و </a:t>
            </a:r>
            <a:r>
              <a:rPr lang="fa-IR" dirty="0" err="1"/>
              <a:t>زيان</a:t>
            </a:r>
            <a:r>
              <a:rPr lang="fa-IR" dirty="0"/>
              <a:t> دولت گردند و </a:t>
            </a:r>
            <a:r>
              <a:rPr lang="fa-IR" dirty="0" err="1"/>
              <a:t>يا</a:t>
            </a:r>
            <a:r>
              <a:rPr lang="fa-IR" dirty="0"/>
              <a:t> </a:t>
            </a:r>
            <a:r>
              <a:rPr lang="fa-IR" dirty="0" err="1"/>
              <a:t>تخلفاتي</a:t>
            </a:r>
            <a:r>
              <a:rPr lang="fa-IR" dirty="0"/>
              <a:t> </a:t>
            </a:r>
            <a:r>
              <a:rPr lang="fa-IR" dirty="0" err="1"/>
              <a:t>نظير</a:t>
            </a:r>
            <a:r>
              <a:rPr lang="fa-IR" dirty="0"/>
              <a:t> رشوه و </a:t>
            </a:r>
            <a:r>
              <a:rPr lang="fa-IR" dirty="0" err="1"/>
              <a:t>يا</a:t>
            </a:r>
            <a:r>
              <a:rPr lang="fa-IR" dirty="0"/>
              <a:t> سوء استفاده در </a:t>
            </a:r>
            <a:r>
              <a:rPr lang="fa-IR" dirty="0" err="1"/>
              <a:t>حيطه</a:t>
            </a:r>
            <a:r>
              <a:rPr lang="fa-IR" dirty="0"/>
              <a:t> </a:t>
            </a:r>
            <a:r>
              <a:rPr lang="fa-IR" dirty="0" err="1"/>
              <a:t>مديريت</a:t>
            </a:r>
            <a:r>
              <a:rPr lang="fa-IR" dirty="0"/>
              <a:t> مسئولان مزبور مشاهده و اثبات گردد، علاوه بر برخورد با </a:t>
            </a:r>
            <a:r>
              <a:rPr lang="fa-IR" dirty="0" err="1"/>
              <a:t>كارمندان</a:t>
            </a:r>
            <a:r>
              <a:rPr lang="fa-IR" dirty="0"/>
              <a:t> </a:t>
            </a:r>
            <a:r>
              <a:rPr lang="fa-IR" dirty="0" err="1"/>
              <a:t>خاطي</a:t>
            </a:r>
            <a:r>
              <a:rPr lang="fa-IR" dirty="0"/>
              <a:t> با </a:t>
            </a:r>
            <a:r>
              <a:rPr lang="fa-IR" dirty="0" err="1"/>
              <a:t>مديران</a:t>
            </a:r>
            <a:r>
              <a:rPr lang="fa-IR" dirty="0"/>
              <a:t> و سرپرستان </a:t>
            </a:r>
            <a:r>
              <a:rPr lang="fa-IR" dirty="0" err="1"/>
              <a:t>كارمندان</a:t>
            </a:r>
            <a:r>
              <a:rPr lang="fa-IR" dirty="0"/>
              <a:t> (حسب مورد) </a:t>
            </a:r>
            <a:r>
              <a:rPr lang="fa-IR" dirty="0" err="1"/>
              <a:t>نيزكه</a:t>
            </a:r>
            <a:r>
              <a:rPr lang="fa-IR" dirty="0"/>
              <a:t> در </a:t>
            </a:r>
            <a:r>
              <a:rPr lang="fa-IR" dirty="0" err="1"/>
              <a:t>كشف</a:t>
            </a:r>
            <a:r>
              <a:rPr lang="fa-IR" dirty="0"/>
              <a:t> تخلف </a:t>
            </a:r>
            <a:r>
              <a:rPr lang="fa-IR" dirty="0" err="1"/>
              <a:t>يا</a:t>
            </a:r>
            <a:r>
              <a:rPr lang="fa-IR" dirty="0"/>
              <a:t> </a:t>
            </a:r>
            <a:r>
              <a:rPr lang="fa-IR" dirty="0" err="1"/>
              <a:t>جرايم</a:t>
            </a:r>
            <a:r>
              <a:rPr lang="fa-IR" dirty="0"/>
              <a:t> اهمال نموده باشند مطابق </a:t>
            </a:r>
            <a:r>
              <a:rPr lang="fa-IR" dirty="0" err="1"/>
              <a:t>قوانين</a:t>
            </a:r>
            <a:r>
              <a:rPr lang="fa-IR" dirty="0"/>
              <a:t> مربوط، با آنان رفتار خواهد شد.</a:t>
            </a:r>
            <a:endParaRPr lang="en-US" dirty="0"/>
          </a:p>
          <a:p>
            <a:pPr algn="just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7529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274" y="-17092"/>
            <a:ext cx="9148273" cy="6875092"/>
          </a:xfrm>
        </p:spPr>
        <p:txBody>
          <a:bodyPr>
            <a:noAutofit/>
          </a:bodyPr>
          <a:lstStyle/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1800" b="1" dirty="0">
                <a:solidFill>
                  <a:schemeClr val="tx1"/>
                </a:solidFill>
              </a:rPr>
              <a:t>تعاریف: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chemeClr val="accent3">
                    <a:lumMod val="50000"/>
                  </a:schemeClr>
                </a:solidFill>
              </a:rPr>
              <a:t>ماده 1</a:t>
            </a:r>
            <a:r>
              <a:rPr lang="fa-IR" sz="2000" b="1" dirty="0">
                <a:solidFill>
                  <a:schemeClr val="tx1"/>
                </a:solidFill>
              </a:rPr>
              <a:t>-</a:t>
            </a:r>
            <a:r>
              <a:rPr lang="fa-IR" sz="1800" b="1" dirty="0">
                <a:solidFill>
                  <a:schemeClr val="tx1"/>
                </a:solidFill>
              </a:rPr>
              <a:t> </a:t>
            </a:r>
            <a:r>
              <a:rPr lang="fa-IR" sz="1800" b="1" dirty="0" err="1">
                <a:solidFill>
                  <a:srgbClr val="0070C0"/>
                </a:solidFill>
              </a:rPr>
              <a:t>واژه‌ها</a:t>
            </a:r>
            <a:r>
              <a:rPr lang="fa-IR" sz="1800" b="1" dirty="0">
                <a:solidFill>
                  <a:srgbClr val="0070C0"/>
                </a:solidFill>
              </a:rPr>
              <a:t> و عبارات اختصاری </a:t>
            </a:r>
            <a:r>
              <a:rPr lang="fa-IR" sz="1400" b="1" dirty="0">
                <a:solidFill>
                  <a:schemeClr val="tx1"/>
                </a:solidFill>
              </a:rPr>
              <a:t>مندرج در این دستورالعمل در معانی زیر به کار </a:t>
            </a:r>
            <a:r>
              <a:rPr lang="fa-IR" sz="1400" b="1" dirty="0" err="1">
                <a:solidFill>
                  <a:schemeClr val="tx1"/>
                </a:solidFill>
              </a:rPr>
              <a:t>می‌روند</a:t>
            </a:r>
            <a:r>
              <a:rPr lang="fa-IR" sz="1400" b="1" dirty="0">
                <a:solidFill>
                  <a:schemeClr val="tx1"/>
                </a:solidFill>
              </a:rPr>
              <a:t>:</a:t>
            </a:r>
            <a:r>
              <a:rPr lang="fa-IR" sz="1800" b="1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الف- قانون: </a:t>
            </a:r>
            <a:r>
              <a:rPr lang="fa-IR" sz="1600" b="1" dirty="0">
                <a:solidFill>
                  <a:schemeClr val="tx1"/>
                </a:solidFill>
              </a:rPr>
              <a:t>قانون مدیریت خدمات کشوری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tx1"/>
                </a:solidFill>
              </a:rPr>
              <a:t>ب- </a:t>
            </a:r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بازرس: </a:t>
            </a:r>
            <a:r>
              <a:rPr lang="fa-IR" sz="1600" b="1" dirty="0">
                <a:solidFill>
                  <a:schemeClr val="tx1"/>
                </a:solidFill>
              </a:rPr>
              <a:t>بازرس معتمد و متخصص موضوع تبصره یک ماده (91) قانون مدیریت خدمات کشوری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ج- بازرسی: </a:t>
            </a:r>
            <a:r>
              <a:rPr lang="fa-IR" sz="1600" b="1" dirty="0">
                <a:solidFill>
                  <a:schemeClr val="tx1"/>
                </a:solidFill>
              </a:rPr>
              <a:t>بازرسی داخلی توسط بازرس معتمد و متخصص موضوع تبصره یک ماده (91) قانون مدیریت خدمات کشوری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د- سازمان: </a:t>
            </a:r>
            <a:r>
              <a:rPr lang="fa-IR" sz="1600" b="1" dirty="0">
                <a:solidFill>
                  <a:schemeClr val="tx1"/>
                </a:solidFill>
              </a:rPr>
              <a:t>سازمان مدیریت و </a:t>
            </a:r>
            <a:r>
              <a:rPr lang="fa-IR" sz="1600" b="1" dirty="0" err="1">
                <a:solidFill>
                  <a:schemeClr val="tx1"/>
                </a:solidFill>
              </a:rPr>
              <a:t>برنامه‌ریزی</a:t>
            </a:r>
            <a:r>
              <a:rPr lang="fa-IR" sz="1600" b="1" dirty="0">
                <a:solidFill>
                  <a:schemeClr val="tx1"/>
                </a:solidFill>
              </a:rPr>
              <a:t> کشور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هـ- بازرسی مستمر: </a:t>
            </a:r>
            <a:r>
              <a:rPr lang="fa-IR" sz="1600" b="1" dirty="0">
                <a:solidFill>
                  <a:schemeClr val="tx1"/>
                </a:solidFill>
              </a:rPr>
              <a:t>مجموعه </a:t>
            </a:r>
            <a:r>
              <a:rPr lang="fa-IR" sz="1600" b="1" dirty="0" err="1">
                <a:solidFill>
                  <a:schemeClr val="tx1"/>
                </a:solidFill>
              </a:rPr>
              <a:t>فعالیت‌های</a:t>
            </a:r>
            <a:r>
              <a:rPr lang="fa-IR" sz="1600" b="1" dirty="0">
                <a:solidFill>
                  <a:schemeClr val="tx1"/>
                </a:solidFill>
              </a:rPr>
              <a:t> بازرسی است که بر اساس </a:t>
            </a:r>
            <a:r>
              <a:rPr lang="fa-IR" sz="1600" b="1" dirty="0" err="1">
                <a:solidFill>
                  <a:schemeClr val="tx1"/>
                </a:solidFill>
              </a:rPr>
              <a:t>برنامه‌های</a:t>
            </a:r>
            <a:r>
              <a:rPr lang="fa-IR" sz="1600" b="1" dirty="0">
                <a:solidFill>
                  <a:schemeClr val="tx1"/>
                </a:solidFill>
              </a:rPr>
              <a:t> مدون و منظم در خصوص تخلفات موضوع ماده (91) قانون مدیریت خدمات کشوری با تعیین محدوده و زمان مشخص انجام </a:t>
            </a:r>
            <a:r>
              <a:rPr lang="fa-IR" sz="1600" b="1" dirty="0" err="1">
                <a:solidFill>
                  <a:schemeClr val="tx1"/>
                </a:solidFill>
              </a:rPr>
              <a:t>می‌پذیرد</a:t>
            </a:r>
            <a:r>
              <a:rPr lang="fa-IR" sz="1600" b="1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و- بازرسی موردی: </a:t>
            </a:r>
            <a:r>
              <a:rPr lang="fa-IR" sz="1600" b="1" dirty="0">
                <a:solidFill>
                  <a:schemeClr val="tx1"/>
                </a:solidFill>
              </a:rPr>
              <a:t>یکی از طرق بازرسی است که خارج از </a:t>
            </a:r>
            <a:r>
              <a:rPr lang="fa-IR" sz="1600" b="1" dirty="0" err="1">
                <a:solidFill>
                  <a:schemeClr val="tx1"/>
                </a:solidFill>
              </a:rPr>
              <a:t>برنامه‌های</a:t>
            </a:r>
            <a:r>
              <a:rPr lang="fa-IR" sz="1600" b="1" dirty="0">
                <a:solidFill>
                  <a:schemeClr val="tx1"/>
                </a:solidFill>
              </a:rPr>
              <a:t> مدون سالیانه و متعاقب وصول شکایات و </a:t>
            </a:r>
            <a:r>
              <a:rPr lang="fa-IR" sz="1600" b="1" dirty="0" err="1">
                <a:solidFill>
                  <a:schemeClr val="tx1"/>
                </a:solidFill>
              </a:rPr>
              <a:t>گزارش‌های</a:t>
            </a:r>
            <a:r>
              <a:rPr lang="fa-IR" sz="1600" b="1" dirty="0">
                <a:solidFill>
                  <a:schemeClr val="tx1"/>
                </a:solidFill>
              </a:rPr>
              <a:t> مقرون به صحت (نظیر مراجعان، </a:t>
            </a:r>
            <a:r>
              <a:rPr lang="fa-IR" sz="1600" b="1" dirty="0" err="1">
                <a:solidFill>
                  <a:schemeClr val="tx1"/>
                </a:solidFill>
              </a:rPr>
              <a:t>سازمان‌های</a:t>
            </a:r>
            <a:r>
              <a:rPr lang="fa-IR" sz="1600" b="1" dirty="0">
                <a:solidFill>
                  <a:schemeClr val="tx1"/>
                </a:solidFill>
              </a:rPr>
              <a:t> </a:t>
            </a:r>
            <a:r>
              <a:rPr lang="fa-IR" sz="1600" b="1" dirty="0" err="1">
                <a:solidFill>
                  <a:schemeClr val="tx1"/>
                </a:solidFill>
              </a:rPr>
              <a:t>مردم‌نهاد</a:t>
            </a:r>
            <a:r>
              <a:rPr lang="fa-IR" sz="1600" b="1" dirty="0">
                <a:solidFill>
                  <a:schemeClr val="tx1"/>
                </a:solidFill>
              </a:rPr>
              <a:t>، سایر کارمندان دستگاه که به نحوی از موضوع مطلع </a:t>
            </a:r>
            <a:r>
              <a:rPr lang="fa-IR" sz="1600" b="1" dirty="0" err="1">
                <a:solidFill>
                  <a:schemeClr val="tx1"/>
                </a:solidFill>
              </a:rPr>
              <a:t>شده‌اند</a:t>
            </a:r>
            <a:r>
              <a:rPr lang="fa-IR" sz="1600" b="1" dirty="0">
                <a:solidFill>
                  <a:schemeClr val="tx1"/>
                </a:solidFill>
              </a:rPr>
              <a:t>)، اعلام سازمان، دبیرخانه هیأت عالی نظارت، دستور بالاترین مقام دستگاه اجرایی یا مقامات و مدیران مجاز یا </a:t>
            </a:r>
            <a:r>
              <a:rPr lang="fa-IR" sz="1600" b="1" dirty="0" err="1">
                <a:solidFill>
                  <a:schemeClr val="tx1"/>
                </a:solidFill>
              </a:rPr>
              <a:t>درخوسات</a:t>
            </a:r>
            <a:r>
              <a:rPr lang="fa-IR" sz="1600" b="1" dirty="0">
                <a:solidFill>
                  <a:schemeClr val="tx1"/>
                </a:solidFill>
              </a:rPr>
              <a:t> سایر مسئولین </a:t>
            </a:r>
            <a:r>
              <a:rPr lang="fa-IR" sz="1600" b="1" dirty="0" err="1">
                <a:solidFill>
                  <a:schemeClr val="tx1"/>
                </a:solidFill>
              </a:rPr>
              <a:t>ذی‌ربط</a:t>
            </a:r>
            <a:r>
              <a:rPr lang="fa-IR" sz="1600" b="1" dirty="0">
                <a:solidFill>
                  <a:schemeClr val="tx1"/>
                </a:solidFill>
              </a:rPr>
              <a:t> دستگاه در محدوده ماده (91) قانون صورت </a:t>
            </a:r>
            <a:r>
              <a:rPr lang="fa-IR" sz="1600" b="1" dirty="0" err="1">
                <a:solidFill>
                  <a:schemeClr val="tx1"/>
                </a:solidFill>
              </a:rPr>
              <a:t>می‌پذیرد</a:t>
            </a:r>
            <a:r>
              <a:rPr lang="fa-IR" sz="1600" b="1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600" b="1" dirty="0">
                <a:solidFill>
                  <a:schemeClr val="accent6">
                    <a:lumMod val="75000"/>
                  </a:schemeClr>
                </a:solidFill>
              </a:rPr>
              <a:t>ز- کمیته: </a:t>
            </a:r>
            <a:r>
              <a:rPr lang="fa-IR" sz="1600" b="1" dirty="0">
                <a:solidFill>
                  <a:schemeClr val="tx1"/>
                </a:solidFill>
              </a:rPr>
              <a:t>کمیته سلامت اداری و صیانت از حقوق مردم موضوع بند «4» قسمت «الف» بخشنامه شماره 13472/93/200 مورخ 07/10/1393 معاونت وقت توسعه مدیریت و سرمایه انسانی رئیس جمهور</a:t>
            </a:r>
            <a:r>
              <a:rPr lang="fa-IR" sz="1400" b="1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9601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839200" cy="6629400"/>
          </a:xfrm>
        </p:spPr>
        <p:txBody>
          <a:bodyPr>
            <a:normAutofit fontScale="77500" lnSpcReduction="20000"/>
          </a:bodyPr>
          <a:lstStyle/>
          <a:p>
            <a:pPr algn="just" rtl="1"/>
            <a:r>
              <a:rPr lang="fa-IR" sz="2100" b="1" dirty="0">
                <a:solidFill>
                  <a:srgbClr val="FF0000"/>
                </a:solidFill>
              </a:rPr>
              <a:t>شرایط بازرسان و تعداد </a:t>
            </a:r>
            <a:r>
              <a:rPr lang="fa-IR" sz="2100" b="1" dirty="0" err="1">
                <a:solidFill>
                  <a:srgbClr val="FF0000"/>
                </a:solidFill>
              </a:rPr>
              <a:t>آن‌ها</a:t>
            </a:r>
            <a:r>
              <a:rPr lang="fa-IR" sz="2100" b="1" dirty="0">
                <a:solidFill>
                  <a:srgbClr val="FF0000"/>
                </a:solidFill>
              </a:rPr>
              <a:t>:</a:t>
            </a:r>
          </a:p>
          <a:p>
            <a:pPr algn="just" rtl="1">
              <a:lnSpc>
                <a:spcPct val="160000"/>
              </a:lnSpc>
            </a:pPr>
            <a:r>
              <a:rPr lang="fa-IR" sz="2600" b="1" dirty="0">
                <a:solidFill>
                  <a:schemeClr val="accent3">
                    <a:lumMod val="50000"/>
                  </a:schemeClr>
                </a:solidFill>
              </a:rPr>
              <a:t>ماده 2-</a:t>
            </a:r>
            <a:r>
              <a:rPr lang="fa-IR" sz="26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a-IR" sz="2100" b="1" dirty="0"/>
              <a:t>بازرسان منتخب </a:t>
            </a:r>
            <a:r>
              <a:rPr lang="fa-IR" sz="2100" b="1" dirty="0" err="1"/>
              <a:t>می‌بایست</a:t>
            </a:r>
            <a:r>
              <a:rPr lang="fa-IR" sz="2100" b="1" dirty="0"/>
              <a:t> </a:t>
            </a:r>
            <a:r>
              <a:rPr lang="fa-IR" sz="2300" b="1" dirty="0" err="1">
                <a:solidFill>
                  <a:srgbClr val="7030A0"/>
                </a:solidFill>
              </a:rPr>
              <a:t>متصف</a:t>
            </a:r>
            <a:r>
              <a:rPr lang="fa-IR" sz="2300" b="1" dirty="0">
                <a:solidFill>
                  <a:srgbClr val="7030A0"/>
                </a:solidFill>
              </a:rPr>
              <a:t> به </a:t>
            </a:r>
            <a:r>
              <a:rPr lang="fa-IR" sz="2300" b="1" dirty="0" err="1">
                <a:solidFill>
                  <a:srgbClr val="7030A0"/>
                </a:solidFill>
              </a:rPr>
              <a:t>امانت‌داری</a:t>
            </a:r>
            <a:r>
              <a:rPr lang="fa-IR" sz="2300" b="1" dirty="0">
                <a:solidFill>
                  <a:srgbClr val="7030A0"/>
                </a:solidFill>
              </a:rPr>
              <a:t> </a:t>
            </a:r>
            <a:r>
              <a:rPr lang="fa-IR" sz="2100" b="1" dirty="0"/>
              <a:t>و </a:t>
            </a:r>
            <a:r>
              <a:rPr lang="fa-IR" sz="2300" b="1" dirty="0">
                <a:solidFill>
                  <a:srgbClr val="7030A0"/>
                </a:solidFill>
              </a:rPr>
              <a:t>صداقت</a:t>
            </a:r>
            <a:r>
              <a:rPr lang="fa-IR" sz="2100" b="1" dirty="0"/>
              <a:t> بوده و از </a:t>
            </a:r>
            <a:r>
              <a:rPr lang="fa-IR" sz="2300" b="1" dirty="0">
                <a:solidFill>
                  <a:srgbClr val="7030A0"/>
                </a:solidFill>
              </a:rPr>
              <a:t>حسن شهرت </a:t>
            </a:r>
            <a:r>
              <a:rPr lang="fa-IR" sz="2100" b="1" dirty="0"/>
              <a:t>برخوردار باشند و از میان </a:t>
            </a:r>
            <a:r>
              <a:rPr lang="fa-IR" sz="2100" b="1" dirty="0" err="1"/>
              <a:t>افاد</a:t>
            </a:r>
            <a:r>
              <a:rPr lang="fa-IR" sz="2100" b="1" dirty="0"/>
              <a:t> مطلع، دارای تحصیلات عالی و با </a:t>
            </a:r>
            <a:r>
              <a:rPr lang="fa-IR" sz="2100" b="1" dirty="0" err="1"/>
              <a:t>سوایق</a:t>
            </a:r>
            <a:r>
              <a:rPr lang="fa-IR" sz="2100" b="1" dirty="0"/>
              <a:t> اجرایی مؤثر انتخاب شوند. در اجرای این ماده بازرسان </a:t>
            </a:r>
            <a:r>
              <a:rPr lang="fa-IR" sz="2100" b="1" dirty="0" err="1"/>
              <a:t>می‌بایست</a:t>
            </a:r>
            <a:r>
              <a:rPr lang="fa-IR" sz="2100" b="1" dirty="0"/>
              <a:t> واجد شرایط ذیل باشند: </a:t>
            </a:r>
          </a:p>
          <a:p>
            <a:pPr marL="342900" indent="-342900" algn="just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sz="2100" b="1" dirty="0" smtClean="0"/>
              <a:t>- </a:t>
            </a:r>
            <a:r>
              <a:rPr lang="fa-IR" sz="2100" b="1" dirty="0" smtClean="0">
                <a:solidFill>
                  <a:srgbClr val="0070C0"/>
                </a:solidFill>
              </a:rPr>
              <a:t>دارا </a:t>
            </a:r>
            <a:r>
              <a:rPr lang="fa-IR" sz="2100" b="1" dirty="0">
                <a:solidFill>
                  <a:srgbClr val="0070C0"/>
                </a:solidFill>
              </a:rPr>
              <a:t>بودن معیارهای اخلاق </a:t>
            </a:r>
            <a:r>
              <a:rPr lang="fa-IR" sz="2100" b="1" dirty="0" err="1">
                <a:solidFill>
                  <a:srgbClr val="0070C0"/>
                </a:solidFill>
              </a:rPr>
              <a:t>حرفه‌ای</a:t>
            </a:r>
            <a:r>
              <a:rPr lang="fa-IR" sz="2100" b="1" dirty="0">
                <a:solidFill>
                  <a:srgbClr val="0070C0"/>
                </a:solidFill>
              </a:rPr>
              <a:t> بازرسی نظیر: شکیبایی، جدیت، </a:t>
            </a:r>
            <a:r>
              <a:rPr lang="fa-IR" sz="2100" b="1" dirty="0" err="1">
                <a:solidFill>
                  <a:srgbClr val="0070C0"/>
                </a:solidFill>
              </a:rPr>
              <a:t>سخت‌کوشی</a:t>
            </a:r>
            <a:r>
              <a:rPr lang="fa-IR" sz="2100" b="1" dirty="0">
                <a:solidFill>
                  <a:srgbClr val="0070C0"/>
                </a:solidFill>
              </a:rPr>
              <a:t>، </a:t>
            </a:r>
            <a:r>
              <a:rPr lang="fa-IR" sz="2100" b="1" dirty="0" smtClean="0">
                <a:solidFill>
                  <a:srgbClr val="0070C0"/>
                </a:solidFill>
              </a:rPr>
              <a:t> </a:t>
            </a:r>
            <a:r>
              <a:rPr lang="fa-IR" sz="2100" b="1" dirty="0" err="1" smtClean="0">
                <a:solidFill>
                  <a:srgbClr val="0070C0"/>
                </a:solidFill>
              </a:rPr>
              <a:t>رازداری</a:t>
            </a:r>
            <a:r>
              <a:rPr lang="fa-IR" sz="2100" b="1" dirty="0">
                <a:solidFill>
                  <a:srgbClr val="0070C0"/>
                </a:solidFill>
              </a:rPr>
              <a:t>، </a:t>
            </a:r>
            <a:r>
              <a:rPr lang="fa-IR" sz="2100" b="1" dirty="0" err="1">
                <a:solidFill>
                  <a:srgbClr val="0070C0"/>
                </a:solidFill>
              </a:rPr>
              <a:t>مثبت‌گرایی</a:t>
            </a:r>
            <a:r>
              <a:rPr lang="fa-IR" sz="2100" b="1" dirty="0">
                <a:solidFill>
                  <a:srgbClr val="0070C0"/>
                </a:solidFill>
              </a:rPr>
              <a:t>، انضباط، </a:t>
            </a:r>
            <a:r>
              <a:rPr lang="fa-IR" sz="2100" b="1" dirty="0" err="1">
                <a:solidFill>
                  <a:srgbClr val="0070C0"/>
                </a:solidFill>
              </a:rPr>
              <a:t>خوش‌رفتاری</a:t>
            </a:r>
            <a:r>
              <a:rPr lang="fa-IR" sz="2100" b="1" dirty="0">
                <a:solidFill>
                  <a:srgbClr val="0070C0"/>
                </a:solidFill>
              </a:rPr>
              <a:t> و </a:t>
            </a:r>
            <a:r>
              <a:rPr lang="fa-IR" sz="2100" b="1" dirty="0" err="1">
                <a:solidFill>
                  <a:srgbClr val="0070C0"/>
                </a:solidFill>
              </a:rPr>
              <a:t>بی‌طرفی</a:t>
            </a:r>
            <a:endParaRPr lang="fa-IR" sz="2100" b="1" dirty="0">
              <a:solidFill>
                <a:srgbClr val="0070C0"/>
              </a:solidFill>
            </a:endParaRPr>
          </a:p>
          <a:p>
            <a:pPr marL="342900" indent="-342900" algn="just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sz="2100" b="1" dirty="0" smtClean="0">
                <a:solidFill>
                  <a:srgbClr val="0070C0"/>
                </a:solidFill>
              </a:rPr>
              <a:t>- کارشناس </a:t>
            </a:r>
            <a:r>
              <a:rPr lang="fa-IR" sz="2100" b="1" dirty="0">
                <a:solidFill>
                  <a:srgbClr val="0070C0"/>
                </a:solidFill>
              </a:rPr>
              <a:t>متخصص با مدرک تحصیلی حداقل لیسانس</a:t>
            </a:r>
          </a:p>
          <a:p>
            <a:pPr marL="342900" indent="-342900" algn="just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sz="2100" b="1" dirty="0" smtClean="0">
                <a:solidFill>
                  <a:srgbClr val="0070C0"/>
                </a:solidFill>
              </a:rPr>
              <a:t>- حداقل </a:t>
            </a:r>
            <a:r>
              <a:rPr lang="fa-IR" sz="2100" b="1" dirty="0">
                <a:solidFill>
                  <a:srgbClr val="0070C0"/>
                </a:solidFill>
              </a:rPr>
              <a:t>5 سال تجربه کاری</a:t>
            </a:r>
          </a:p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fa-IR" sz="2100" b="1" dirty="0" smtClean="0">
                <a:solidFill>
                  <a:srgbClr val="0070C0"/>
                </a:solidFill>
              </a:rPr>
              <a:t>- آشنایی </a:t>
            </a:r>
            <a:r>
              <a:rPr lang="fa-IR" sz="2100" b="1" dirty="0">
                <a:solidFill>
                  <a:srgbClr val="0070C0"/>
                </a:solidFill>
              </a:rPr>
              <a:t>با مشاغل تخصصی </a:t>
            </a:r>
            <a:r>
              <a:rPr lang="fa-IR" sz="2100" b="1" dirty="0" smtClean="0">
                <a:solidFill>
                  <a:srgbClr val="0070C0"/>
                </a:solidFill>
              </a:rPr>
              <a:t>دستگاه </a:t>
            </a:r>
            <a:r>
              <a:rPr lang="fa-IR" sz="2100" b="1" dirty="0">
                <a:solidFill>
                  <a:srgbClr val="0070C0"/>
                </a:solidFill>
              </a:rPr>
              <a:t>و شرح وظایف شاغلین این </a:t>
            </a:r>
            <a:r>
              <a:rPr lang="fa-IR" sz="2100" b="1" dirty="0" err="1">
                <a:solidFill>
                  <a:srgbClr val="0070C0"/>
                </a:solidFill>
              </a:rPr>
              <a:t>پست‌ها</a:t>
            </a:r>
            <a:endParaRPr lang="fa-IR" sz="2100" b="1" dirty="0">
              <a:solidFill>
                <a:srgbClr val="0070C0"/>
              </a:solidFill>
            </a:endParaRPr>
          </a:p>
          <a:p>
            <a:pPr marL="342900" indent="-342900" algn="just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sz="2100" b="1" dirty="0" smtClean="0">
                <a:solidFill>
                  <a:srgbClr val="0070C0"/>
                </a:solidFill>
              </a:rPr>
              <a:t>- آشنایی </a:t>
            </a:r>
            <a:r>
              <a:rPr lang="fa-IR" sz="2100" b="1" dirty="0">
                <a:solidFill>
                  <a:srgbClr val="0070C0"/>
                </a:solidFill>
              </a:rPr>
              <a:t>با قوانین و مقررات، ضوابط و </a:t>
            </a:r>
            <a:r>
              <a:rPr lang="fa-IR" sz="2100" b="1" dirty="0" err="1" smtClean="0">
                <a:solidFill>
                  <a:srgbClr val="0070C0"/>
                </a:solidFill>
              </a:rPr>
              <a:t>رویه‌های</a:t>
            </a:r>
            <a:r>
              <a:rPr lang="fa-IR" sz="2100" b="1" dirty="0" smtClean="0">
                <a:solidFill>
                  <a:srgbClr val="0070C0"/>
                </a:solidFill>
              </a:rPr>
              <a:t> </a:t>
            </a:r>
            <a:r>
              <a:rPr lang="fa-IR" sz="2100" b="1" dirty="0">
                <a:solidFill>
                  <a:srgbClr val="0070C0"/>
                </a:solidFill>
              </a:rPr>
              <a:t>حاکم بر دستگاه</a:t>
            </a:r>
          </a:p>
          <a:p>
            <a:pPr marL="342900" indent="-342900" algn="just" rtl="1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fa-IR" sz="2100" b="1" dirty="0" smtClean="0">
                <a:solidFill>
                  <a:srgbClr val="0070C0"/>
                </a:solidFill>
              </a:rPr>
              <a:t>- امکان </a:t>
            </a:r>
            <a:r>
              <a:rPr lang="fa-IR" sz="2100" b="1" dirty="0">
                <a:solidFill>
                  <a:srgbClr val="0070C0"/>
                </a:solidFill>
              </a:rPr>
              <a:t>مشارکت در </a:t>
            </a:r>
            <a:r>
              <a:rPr lang="fa-IR" sz="2100" b="1" dirty="0" err="1" smtClean="0">
                <a:solidFill>
                  <a:srgbClr val="0070C0"/>
                </a:solidFill>
              </a:rPr>
              <a:t>بازرسی‌های</a:t>
            </a:r>
            <a:r>
              <a:rPr lang="fa-IR" sz="2100" b="1" dirty="0" smtClean="0">
                <a:solidFill>
                  <a:srgbClr val="0070C0"/>
                </a:solidFill>
              </a:rPr>
              <a:t> </a:t>
            </a:r>
            <a:r>
              <a:rPr lang="fa-IR" sz="2100" b="1" dirty="0">
                <a:solidFill>
                  <a:srgbClr val="0070C0"/>
                </a:solidFill>
              </a:rPr>
              <a:t>مستمر بدون ایجاد وقفه در وظایف مرتبط با پست سازمانی</a:t>
            </a:r>
          </a:p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fa-IR" sz="2100" b="1" dirty="0" smtClean="0"/>
              <a:t>- </a:t>
            </a:r>
            <a:r>
              <a:rPr lang="fa-IR" sz="2100" b="1" dirty="0" smtClean="0">
                <a:solidFill>
                  <a:srgbClr val="0070C0"/>
                </a:solidFill>
              </a:rPr>
              <a:t>برخوردار </a:t>
            </a:r>
            <a:r>
              <a:rPr lang="fa-IR" sz="2100" b="1" dirty="0">
                <a:solidFill>
                  <a:srgbClr val="0070C0"/>
                </a:solidFill>
              </a:rPr>
              <a:t>بودن از توانایی بالا در تجزیه و تحلیل مسائل</a:t>
            </a:r>
          </a:p>
          <a:p>
            <a:pPr algn="just" rtl="1">
              <a:lnSpc>
                <a:spcPct val="150000"/>
              </a:lnSpc>
            </a:pPr>
            <a:r>
              <a:rPr lang="fa-IR" sz="2600" b="1" dirty="0">
                <a:solidFill>
                  <a:schemeClr val="accent3">
                    <a:lumMod val="50000"/>
                  </a:schemeClr>
                </a:solidFill>
              </a:rPr>
              <a:t>ماده 3- </a:t>
            </a:r>
            <a:r>
              <a:rPr lang="fa-IR" sz="2100" b="1" dirty="0">
                <a:solidFill>
                  <a:srgbClr val="7030A0"/>
                </a:solidFill>
              </a:rPr>
              <a:t>تعداد بازرسان </a:t>
            </a:r>
            <a:r>
              <a:rPr lang="fa-IR" sz="2100" b="1" dirty="0"/>
              <a:t>هر دستگاه اجرایی </a:t>
            </a:r>
            <a:r>
              <a:rPr lang="fa-IR" sz="2100" b="1" dirty="0">
                <a:solidFill>
                  <a:srgbClr val="7030A0"/>
                </a:solidFill>
              </a:rPr>
              <a:t>نباید از هفت دهم درصد کل کارکنان </a:t>
            </a:r>
            <a:r>
              <a:rPr lang="fa-IR" sz="2100" b="1" dirty="0"/>
              <a:t>(رسمی، پیمانی و </a:t>
            </a:r>
            <a:r>
              <a:rPr lang="fa-IR" sz="2100" b="1" dirty="0" err="1"/>
              <a:t>قراردادمعین</a:t>
            </a:r>
            <a:r>
              <a:rPr lang="fa-IR" sz="2100" b="1" dirty="0"/>
              <a:t>) تجاوز نماید. تعداد بازرسان </a:t>
            </a:r>
            <a:r>
              <a:rPr lang="fa-IR" sz="2100" b="1" dirty="0">
                <a:solidFill>
                  <a:srgbClr val="7030A0"/>
                </a:solidFill>
              </a:rPr>
              <a:t>حوزه ستادی </a:t>
            </a:r>
            <a:r>
              <a:rPr lang="fa-IR" sz="2100" b="1" dirty="0" err="1">
                <a:solidFill>
                  <a:srgbClr val="7030A0"/>
                </a:solidFill>
              </a:rPr>
              <a:t>کم‌تر</a:t>
            </a:r>
            <a:r>
              <a:rPr lang="fa-IR" sz="2100" b="1" dirty="0">
                <a:solidFill>
                  <a:srgbClr val="7030A0"/>
                </a:solidFill>
              </a:rPr>
              <a:t> از 2 نفر نخواهد بود </a:t>
            </a:r>
            <a:r>
              <a:rPr lang="fa-IR" sz="2100" b="1" dirty="0"/>
              <a:t>و برای </a:t>
            </a:r>
            <a:r>
              <a:rPr lang="fa-IR" sz="2100" b="1" dirty="0">
                <a:solidFill>
                  <a:srgbClr val="7030A0"/>
                </a:solidFill>
              </a:rPr>
              <a:t>واحدهای خارج از مرکز حداقل یک نفر </a:t>
            </a:r>
            <a:r>
              <a:rPr lang="fa-IR" sz="2100" b="1" dirty="0"/>
              <a:t>به عنوان </a:t>
            </a:r>
            <a:r>
              <a:rPr lang="fa-IR" sz="2100" b="1" dirty="0" err="1"/>
              <a:t>بازس</a:t>
            </a:r>
            <a:r>
              <a:rPr lang="fa-IR" sz="2100" b="1" dirty="0"/>
              <a:t> تعیین خواهد شد. </a:t>
            </a:r>
          </a:p>
          <a:p>
            <a:pPr algn="just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1995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534400" cy="6172199"/>
          </a:xfrm>
        </p:spPr>
        <p:txBody>
          <a:bodyPr>
            <a:normAutofit fontScale="92500"/>
          </a:bodyPr>
          <a:lstStyle/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FF0000"/>
                </a:solidFill>
              </a:rPr>
              <a:t>نحوه انتصاب بازرسان: 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chemeClr val="accent3">
                    <a:lumMod val="50000"/>
                  </a:schemeClr>
                </a:solidFill>
              </a:rPr>
              <a:t>ماده 4-</a:t>
            </a:r>
            <a:r>
              <a:rPr lang="fa-IR" b="1" dirty="0"/>
              <a:t> انتصاب بازرسان (در واحدهای ستادی و استانی) با پیشنهاد ناظر ارشد (موضوع ماده 9 این دستورالعمل)، تأیید کمیته و حکم بالاترین مقام دستگاه اجرایی صورت </a:t>
            </a:r>
            <a:r>
              <a:rPr lang="fa-IR" b="1" dirty="0" err="1"/>
              <a:t>می‌پذیرد</a:t>
            </a:r>
            <a:r>
              <a:rPr lang="fa-IR" b="1" dirty="0"/>
              <a:t>. 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chemeClr val="accent3">
                    <a:lumMod val="50000"/>
                  </a:schemeClr>
                </a:solidFill>
              </a:rPr>
              <a:t>ماده 5-</a:t>
            </a:r>
            <a:r>
              <a:rPr lang="fa-IR" b="1" dirty="0"/>
              <a:t> احکام بازرسان مطابق فرم ضمیمه این دستورالعمل و برای مدت 3 سال صادر خواهد شد. بازرسان موظفند پس از دریافت احکام خود سوگندنامه پیوست این دستورالعمل را امضا نمایند. 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chemeClr val="accent3">
                    <a:lumMod val="50000"/>
                  </a:schemeClr>
                </a:solidFill>
              </a:rPr>
              <a:t>ماده 6-</a:t>
            </a:r>
            <a:r>
              <a:rPr lang="fa-IR" b="1" dirty="0"/>
              <a:t> با انتصاب بازرسان موضوع ماده (91) قانون در ستاد دستگاه و واحدهای </a:t>
            </a:r>
            <a:r>
              <a:rPr lang="fa-IR" b="1" dirty="0" err="1"/>
              <a:t>تایعه</a:t>
            </a:r>
            <a:r>
              <a:rPr lang="fa-IR" b="1" dirty="0"/>
              <a:t> استانی انتخاب بازرسان موضوع بند «ج» ماده (2) </a:t>
            </a:r>
            <a:r>
              <a:rPr lang="fa-IR" b="1" dirty="0" err="1"/>
              <a:t>آیین‌نامه</a:t>
            </a:r>
            <a:r>
              <a:rPr lang="fa-IR" b="1" dirty="0"/>
              <a:t> </a:t>
            </a:r>
            <a:r>
              <a:rPr lang="fa-IR" b="1" dirty="0" err="1"/>
              <a:t>پیش‌گیری</a:t>
            </a:r>
            <a:r>
              <a:rPr lang="fa-IR" b="1" dirty="0"/>
              <a:t> و مبارزه با رشوه در </a:t>
            </a:r>
            <a:r>
              <a:rPr lang="fa-IR" b="1" dirty="0" err="1"/>
              <a:t>دستگاه‌های</a:t>
            </a:r>
            <a:r>
              <a:rPr lang="fa-IR" b="1" dirty="0"/>
              <a:t> اجرایی (تصویب نامه شماره 73377/ت 30374 هـ مورخ 22/12/1383 هیأت وزیران) منتفی خواهد بود. </a:t>
            </a:r>
          </a:p>
          <a:p>
            <a:pPr algn="just" rtl="1">
              <a:lnSpc>
                <a:spcPct val="150000"/>
              </a:lnSpc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3578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52400"/>
            <a:ext cx="8229599" cy="6400799"/>
          </a:xfrm>
        </p:spPr>
        <p:txBody>
          <a:bodyPr>
            <a:normAutofit fontScale="92500" lnSpcReduction="20000"/>
          </a:bodyPr>
          <a:lstStyle/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FF0000"/>
                </a:solidFill>
              </a:rPr>
              <a:t>آموزش و </a:t>
            </a:r>
            <a:r>
              <a:rPr lang="fa-IR" b="1" dirty="0" err="1" smtClean="0">
                <a:solidFill>
                  <a:srgbClr val="FF0000"/>
                </a:solidFill>
              </a:rPr>
              <a:t>اطلاع‌رسانی</a:t>
            </a:r>
            <a:endParaRPr lang="fa-IR" b="1" dirty="0">
              <a:solidFill>
                <a:srgbClr val="FF0000"/>
              </a:solidFill>
            </a:endParaRP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B050"/>
                </a:solidFill>
              </a:rPr>
              <a:t>ماده 7- </a:t>
            </a:r>
            <a:r>
              <a:rPr lang="fa-IR" b="1" dirty="0" err="1"/>
              <a:t>دستگاه‌های</a:t>
            </a:r>
            <a:r>
              <a:rPr lang="fa-IR" b="1" dirty="0"/>
              <a:t> اجرایی مکلفند </a:t>
            </a:r>
            <a:r>
              <a:rPr lang="fa-IR" b="1" dirty="0" err="1"/>
              <a:t>دوره‌های</a:t>
            </a:r>
            <a:r>
              <a:rPr lang="fa-IR" b="1" dirty="0"/>
              <a:t> آموزشی بازرسان را مطابق با عناوین و </a:t>
            </a:r>
            <a:r>
              <a:rPr lang="fa-IR" b="1" dirty="0" err="1"/>
              <a:t>سرفصل‌هایی</a:t>
            </a:r>
            <a:r>
              <a:rPr lang="fa-IR" b="1" dirty="0"/>
              <a:t> که سازمان در قالب نظام آموزش کارکنان دولت ابلاغ </a:t>
            </a:r>
            <a:r>
              <a:rPr lang="fa-IR" b="1" dirty="0" err="1" smtClean="0"/>
              <a:t>می‌نماید</a:t>
            </a:r>
            <a:r>
              <a:rPr lang="fa-IR" b="1" dirty="0"/>
              <a:t>، </a:t>
            </a:r>
            <a:r>
              <a:rPr lang="fa-IR" b="1" dirty="0" err="1"/>
              <a:t>برنامه‌ریزی</a:t>
            </a:r>
            <a:r>
              <a:rPr lang="fa-IR" b="1" dirty="0"/>
              <a:t> و اجرا نمایند. 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B050"/>
                </a:solidFill>
              </a:rPr>
              <a:t>ماده 8- </a:t>
            </a:r>
            <a:r>
              <a:rPr lang="fa-IR" b="1" dirty="0" err="1"/>
              <a:t>دستگاه‌های</a:t>
            </a:r>
            <a:r>
              <a:rPr lang="fa-IR" b="1" dirty="0"/>
              <a:t> اجرایی موظفند به نحو مقتضی کارمندان و مدیران مربوطه را از مفاد مواد (91) و (92) قانون مدیریت خدمات کشوری و اقدامات اجرایی خود در این باره آگاه و تدابیر لازم را برای دریافت </a:t>
            </a:r>
            <a:r>
              <a:rPr lang="fa-IR" b="1" dirty="0" err="1"/>
              <a:t>گزارش‌های</a:t>
            </a:r>
            <a:r>
              <a:rPr lang="fa-IR" b="1" dirty="0"/>
              <a:t> مردمی در ارتباط با تخلفات موضوع ماده (91) قانون </a:t>
            </a:r>
            <a:r>
              <a:rPr lang="fa-IR" b="1" dirty="0" err="1"/>
              <a:t>پیش‌بینی</a:t>
            </a:r>
            <a:r>
              <a:rPr lang="fa-IR" b="1" dirty="0"/>
              <a:t> نمایند. 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70C0"/>
                </a:solidFill>
              </a:rPr>
              <a:t>تبصره: </a:t>
            </a:r>
            <a:r>
              <a:rPr lang="fa-IR" b="1" dirty="0"/>
              <a:t>در اجرای این ماده </a:t>
            </a:r>
            <a:r>
              <a:rPr lang="fa-IR" b="1" dirty="0" err="1"/>
              <a:t>دستگاه‌های</a:t>
            </a:r>
            <a:r>
              <a:rPr lang="fa-IR" b="1" dirty="0"/>
              <a:t> اجرایی </a:t>
            </a:r>
            <a:r>
              <a:rPr lang="fa-IR" b="1" dirty="0" err="1"/>
              <a:t>می‌بایست</a:t>
            </a:r>
            <a:r>
              <a:rPr lang="fa-IR" b="1" dirty="0"/>
              <a:t> </a:t>
            </a:r>
            <a:r>
              <a:rPr lang="fa-IR" b="1" dirty="0" err="1"/>
              <a:t>روش‌های</a:t>
            </a:r>
            <a:r>
              <a:rPr lang="fa-IR" b="1" dirty="0"/>
              <a:t> نظارت مردمی و نحوه دریافت </a:t>
            </a:r>
            <a:r>
              <a:rPr lang="fa-IR" b="1" dirty="0" err="1"/>
              <a:t>گزارش‌ها</a:t>
            </a:r>
            <a:r>
              <a:rPr lang="fa-IR" b="1" dirty="0"/>
              <a:t> و </a:t>
            </a:r>
            <a:r>
              <a:rPr lang="fa-IR" b="1" dirty="0" err="1"/>
              <a:t>شکوائیه‌های</a:t>
            </a:r>
            <a:r>
              <a:rPr lang="fa-IR" b="1" dirty="0"/>
              <a:t> مربوطه مانند </a:t>
            </a:r>
            <a:r>
              <a:rPr lang="fa-IR" b="1" dirty="0" err="1"/>
              <a:t>صندوق‌های</a:t>
            </a:r>
            <a:r>
              <a:rPr lang="fa-IR" b="1" dirty="0"/>
              <a:t> ارتباط مستقیم، </a:t>
            </a:r>
            <a:r>
              <a:rPr lang="fa-IR" b="1" dirty="0" err="1"/>
              <a:t>پورتال</a:t>
            </a:r>
            <a:r>
              <a:rPr lang="fa-IR" b="1" dirty="0"/>
              <a:t> دستگاه و پست صوتی را به شکل مناسب </a:t>
            </a:r>
            <a:r>
              <a:rPr lang="fa-IR" b="1" dirty="0" err="1"/>
              <a:t>اطلاع‌رسانی</a:t>
            </a:r>
            <a:r>
              <a:rPr lang="fa-IR" b="1" dirty="0"/>
              <a:t> نمایند. نتیجه اقدامات و </a:t>
            </a:r>
            <a:r>
              <a:rPr lang="fa-IR" b="1" dirty="0" err="1"/>
              <a:t>بررسی‌های</a:t>
            </a:r>
            <a:r>
              <a:rPr lang="fa-IR" b="1" dirty="0"/>
              <a:t> انجام شده از </a:t>
            </a:r>
            <a:r>
              <a:rPr lang="fa-IR" b="1" dirty="0" err="1"/>
              <a:t>طرقی</a:t>
            </a:r>
            <a:r>
              <a:rPr lang="fa-IR" b="1" dirty="0"/>
              <a:t> نظیر </a:t>
            </a:r>
            <a:r>
              <a:rPr lang="fa-IR" b="1" dirty="0" err="1"/>
              <a:t>پورال</a:t>
            </a:r>
            <a:r>
              <a:rPr lang="fa-IR" b="1" dirty="0"/>
              <a:t>، کتبی، تلفنی و </a:t>
            </a:r>
            <a:r>
              <a:rPr lang="fa-IR" b="1" dirty="0" err="1"/>
              <a:t>پیامک</a:t>
            </a:r>
            <a:r>
              <a:rPr lang="fa-IR" b="1" dirty="0"/>
              <a:t> به اطلاع شاکی خواهد رسید. </a:t>
            </a:r>
          </a:p>
          <a:p>
            <a:pPr algn="just" rtl="1">
              <a:lnSpc>
                <a:spcPct val="150000"/>
              </a:lnSpc>
            </a:pP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val="287859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" y="152400"/>
            <a:ext cx="8458199" cy="6324599"/>
          </a:xfrm>
        </p:spPr>
        <p:txBody>
          <a:bodyPr>
            <a:normAutofit fontScale="92500" lnSpcReduction="20000"/>
          </a:bodyPr>
          <a:lstStyle/>
          <a:p>
            <a:pPr algn="just" rtl="1">
              <a:lnSpc>
                <a:spcPct val="210000"/>
              </a:lnSpc>
            </a:pPr>
            <a:r>
              <a:rPr lang="fa-IR" b="1" dirty="0">
                <a:solidFill>
                  <a:srgbClr val="FF0000"/>
                </a:solidFill>
              </a:rPr>
              <a:t>هماهنگی و نظارت بر عملکرد </a:t>
            </a:r>
            <a:r>
              <a:rPr lang="fa-IR" b="1" dirty="0" err="1">
                <a:solidFill>
                  <a:srgbClr val="FF0000"/>
                </a:solidFill>
              </a:rPr>
              <a:t>بازرسین</a:t>
            </a:r>
            <a:r>
              <a:rPr lang="fa-IR" b="1" dirty="0">
                <a:solidFill>
                  <a:srgbClr val="FF0000"/>
                </a:solidFill>
              </a:rPr>
              <a:t>: 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B050"/>
                </a:solidFill>
              </a:rPr>
              <a:t>ماده 9- </a:t>
            </a:r>
            <a:r>
              <a:rPr lang="fa-IR" b="1" dirty="0"/>
              <a:t>مدیر کل دفتر مدیریت عملکرد (یا عناوین مشابه) به عنوان ناظر ارشد، </a:t>
            </a:r>
            <a:r>
              <a:rPr lang="fa-IR" b="1" dirty="0" err="1"/>
              <a:t>وظیفه‌ی</a:t>
            </a:r>
            <a:r>
              <a:rPr lang="fa-IR" b="1" dirty="0"/>
              <a:t> پیشنهاد بازرسان، سازماندهی، هماهنگی، هدایت و آموزش، نظارت و اخذ گزارش عملکرد بازرسان را در چارچوب دستورالعمل جاری و مصوبات کمیته بر عهده دارد و بازرسان موظفند گزارش ماهیانه عملکرد خود را برای ایشان ارسال نمایند. 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B050"/>
                </a:solidFill>
              </a:rPr>
              <a:t>ماده 10</a:t>
            </a:r>
            <a:r>
              <a:rPr lang="fa-IR" b="1" dirty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fa-IR" b="1" dirty="0"/>
              <a:t> دفاتر حراست و سایر مراجع </a:t>
            </a:r>
            <a:r>
              <a:rPr lang="fa-IR" b="1" dirty="0" smtClean="0"/>
              <a:t>ذیربط </a:t>
            </a:r>
            <a:r>
              <a:rPr lang="fa-IR" b="1" dirty="0"/>
              <a:t>دستگاه در حدود وظایف محوله همکاری لازم را با بازرسان معمول خواهند داشت. </a:t>
            </a:r>
          </a:p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00B050"/>
                </a:solidFill>
              </a:rPr>
              <a:t>ماده 11-</a:t>
            </a:r>
            <a:r>
              <a:rPr lang="fa-IR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fa-IR" b="1" dirty="0"/>
              <a:t>در صورتی که هر یک از بازرسان موضوع ماده (91) قانون از موقعیت خود سوءاستفاده نمایند موضوع توسط ناظر ارشد یا سایر مراجع </a:t>
            </a:r>
            <a:r>
              <a:rPr lang="fa-IR" b="1" dirty="0" err="1"/>
              <a:t>ذی‌صلاح</a:t>
            </a:r>
            <a:r>
              <a:rPr lang="fa-IR" b="1" dirty="0"/>
              <a:t> دستگاه به بالاترین مقام دستگاه گزارش </a:t>
            </a:r>
            <a:r>
              <a:rPr lang="fa-IR" b="1" dirty="0" err="1"/>
              <a:t>می‌شود</a:t>
            </a:r>
            <a:r>
              <a:rPr lang="fa-IR" b="1" dirty="0"/>
              <a:t> تا حسب مورد مطابق ماده (12) قانون رسیدگی به تخلفات اداری با وی برخورد یا دستور ارجاع پرونده به هیأت رسیدگی به تخلفات اداری را صادر نماید. </a:t>
            </a:r>
          </a:p>
          <a:p>
            <a:pPr algn="just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9047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" y="228600"/>
            <a:ext cx="8839200" cy="6553200"/>
          </a:xfrm>
        </p:spPr>
        <p:txBody>
          <a:bodyPr>
            <a:normAutofit fontScale="92500"/>
          </a:bodyPr>
          <a:lstStyle/>
          <a:p>
            <a:pPr algn="just" rtl="1"/>
            <a:r>
              <a:rPr lang="fa-IR" b="1" dirty="0" err="1">
                <a:solidFill>
                  <a:srgbClr val="FF0000"/>
                </a:solidFill>
              </a:rPr>
              <a:t>شیوه‌های</a:t>
            </a:r>
            <a:r>
              <a:rPr lang="fa-IR" b="1" dirty="0">
                <a:solidFill>
                  <a:srgbClr val="FF0000"/>
                </a:solidFill>
              </a:rPr>
              <a:t> بازرسی و </a:t>
            </a:r>
            <a:r>
              <a:rPr lang="fa-IR" b="1" dirty="0" err="1">
                <a:solidFill>
                  <a:srgbClr val="FF0000"/>
                </a:solidFill>
              </a:rPr>
              <a:t>اولویت‌های</a:t>
            </a:r>
            <a:r>
              <a:rPr lang="fa-IR" b="1" dirty="0">
                <a:solidFill>
                  <a:srgbClr val="FF0000"/>
                </a:solidFill>
              </a:rPr>
              <a:t> آن: </a:t>
            </a:r>
          </a:p>
          <a:p>
            <a:pPr algn="just" rtl="1"/>
            <a:r>
              <a:rPr lang="fa-IR" b="1" dirty="0">
                <a:solidFill>
                  <a:srgbClr val="00B050"/>
                </a:solidFill>
              </a:rPr>
              <a:t>ماده 12- </a:t>
            </a:r>
            <a:r>
              <a:rPr lang="fa-IR" b="1" dirty="0" err="1"/>
              <a:t>بازرسی‌های</a:t>
            </a:r>
            <a:r>
              <a:rPr lang="fa-IR" b="1" dirty="0"/>
              <a:t> موضوع ماده (91) قانون به صورت مستمر یا موردی انجام خواهد پذیرفت. برنامه </a:t>
            </a:r>
            <a:r>
              <a:rPr lang="fa-IR" b="1" dirty="0" err="1"/>
              <a:t>بازرسی‌های</a:t>
            </a:r>
            <a:r>
              <a:rPr lang="fa-IR" b="1" dirty="0"/>
              <a:t> مستمر با تأکید بر </a:t>
            </a:r>
            <a:r>
              <a:rPr lang="fa-IR" b="1" dirty="0" err="1"/>
              <a:t>اولویت‌های</a:t>
            </a:r>
            <a:r>
              <a:rPr lang="fa-IR" b="1" dirty="0"/>
              <a:t> زیر به تصویب </a:t>
            </a:r>
            <a:r>
              <a:rPr lang="fa-IR" b="1" dirty="0" err="1"/>
              <a:t>کیمته</a:t>
            </a:r>
            <a:r>
              <a:rPr lang="fa-IR" b="1" dirty="0"/>
              <a:t> </a:t>
            </a:r>
            <a:r>
              <a:rPr lang="fa-IR" b="1" dirty="0" err="1"/>
              <a:t>می‌رسد</a:t>
            </a:r>
            <a:r>
              <a:rPr lang="fa-IR" b="1" dirty="0"/>
              <a:t>: 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الف-</a:t>
            </a:r>
            <a:r>
              <a:rPr lang="fa-IR" b="1" dirty="0"/>
              <a:t> </a:t>
            </a:r>
            <a:r>
              <a:rPr lang="fa-IR" b="1" dirty="0" err="1">
                <a:solidFill>
                  <a:srgbClr val="7030A0"/>
                </a:solidFill>
              </a:rPr>
              <a:t>گلوگاه‌ها</a:t>
            </a:r>
            <a:r>
              <a:rPr lang="fa-IR" b="1" dirty="0">
                <a:solidFill>
                  <a:srgbClr val="7030A0"/>
                </a:solidFill>
              </a:rPr>
              <a:t> و نقاط </a:t>
            </a:r>
            <a:r>
              <a:rPr lang="fa-IR" b="1" dirty="0" err="1">
                <a:solidFill>
                  <a:srgbClr val="7030A0"/>
                </a:solidFill>
              </a:rPr>
              <a:t>آسیب‌پذیر</a:t>
            </a:r>
            <a:r>
              <a:rPr lang="fa-IR" b="1" dirty="0">
                <a:solidFill>
                  <a:srgbClr val="7030A0"/>
                </a:solidFill>
              </a:rPr>
              <a:t> </a:t>
            </a:r>
            <a:r>
              <a:rPr lang="fa-IR" b="1" dirty="0"/>
              <a:t>دستگاه که </a:t>
            </a:r>
            <a:r>
              <a:rPr lang="fa-IR" b="1" dirty="0" err="1"/>
              <a:t>بیش‌تر</a:t>
            </a:r>
            <a:r>
              <a:rPr lang="fa-IR" b="1" dirty="0"/>
              <a:t> در معرض وقوع تخلفات موضوع ماده (91) قانون قرار دارند. </a:t>
            </a:r>
            <a:r>
              <a:rPr lang="fa-IR" dirty="0"/>
              <a:t>(نقاط مذکور ظرف مدت سه ماه از ابلاغ این دستورالعمل توسط کمیته تعیین و اعلام خواهد شد.) 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ب- </a:t>
            </a:r>
            <a:r>
              <a:rPr lang="fa-IR" b="1" dirty="0">
                <a:solidFill>
                  <a:srgbClr val="7030A0"/>
                </a:solidFill>
              </a:rPr>
              <a:t>مشاغل در معرض آسیب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ج-</a:t>
            </a:r>
            <a:r>
              <a:rPr lang="fa-IR" b="1" dirty="0"/>
              <a:t> </a:t>
            </a:r>
            <a:r>
              <a:rPr lang="fa-IR" b="1" dirty="0" err="1">
                <a:solidFill>
                  <a:srgbClr val="7030A0"/>
                </a:solidFill>
              </a:rPr>
              <a:t>پست‌های</a:t>
            </a:r>
            <a:r>
              <a:rPr lang="fa-IR" b="1" dirty="0">
                <a:solidFill>
                  <a:srgbClr val="7030A0"/>
                </a:solidFill>
              </a:rPr>
              <a:t> سازمانی </a:t>
            </a:r>
            <a:r>
              <a:rPr lang="fa-IR" b="1" dirty="0"/>
              <a:t>که </a:t>
            </a:r>
            <a:r>
              <a:rPr lang="fa-IR" b="1" dirty="0">
                <a:solidFill>
                  <a:srgbClr val="7030A0"/>
                </a:solidFill>
              </a:rPr>
              <a:t>بر اساس آرای صادره </a:t>
            </a:r>
            <a:r>
              <a:rPr lang="fa-IR" b="1" dirty="0"/>
              <a:t>و </a:t>
            </a:r>
            <a:r>
              <a:rPr lang="fa-IR" b="1" dirty="0" err="1">
                <a:solidFill>
                  <a:srgbClr val="7030A0"/>
                </a:solidFill>
              </a:rPr>
              <a:t>پرونده‌های</a:t>
            </a:r>
            <a:r>
              <a:rPr lang="fa-IR" b="1" dirty="0"/>
              <a:t> متشکله در </a:t>
            </a:r>
            <a:r>
              <a:rPr lang="fa-IR" b="1" dirty="0">
                <a:solidFill>
                  <a:srgbClr val="7030A0"/>
                </a:solidFill>
              </a:rPr>
              <a:t>هیأت رسیدگی به تخلفات اداری </a:t>
            </a:r>
            <a:r>
              <a:rPr lang="fa-IR" b="1" dirty="0"/>
              <a:t>دستگاه </a:t>
            </a:r>
            <a:r>
              <a:rPr lang="fa-IR" b="1" dirty="0" err="1"/>
              <a:t>بیش‌ترین</a:t>
            </a:r>
            <a:r>
              <a:rPr lang="fa-IR" b="1" dirty="0"/>
              <a:t> موارد مربوط به تخلفات موضوع ماده (91) قانون توسط </a:t>
            </a:r>
            <a:r>
              <a:rPr lang="fa-IR" b="1" dirty="0" err="1"/>
              <a:t>متصدیان</a:t>
            </a:r>
            <a:r>
              <a:rPr lang="fa-IR" b="1" dirty="0"/>
              <a:t> </a:t>
            </a:r>
            <a:r>
              <a:rPr lang="fa-IR" b="1" dirty="0" err="1"/>
              <a:t>آن‌ها</a:t>
            </a:r>
            <a:r>
              <a:rPr lang="fa-IR" b="1" dirty="0"/>
              <a:t> انجام گرفته است. 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د-</a:t>
            </a:r>
            <a:r>
              <a:rPr lang="fa-IR" b="1" dirty="0"/>
              <a:t> نقاطی که </a:t>
            </a:r>
            <a:r>
              <a:rPr lang="fa-IR" b="1" dirty="0">
                <a:solidFill>
                  <a:srgbClr val="7030A0"/>
                </a:solidFill>
              </a:rPr>
              <a:t>بر اساس </a:t>
            </a:r>
            <a:r>
              <a:rPr lang="fa-IR" b="1" dirty="0" err="1">
                <a:solidFill>
                  <a:srgbClr val="7030A0"/>
                </a:solidFill>
              </a:rPr>
              <a:t>نظرسنجی‌ها</a:t>
            </a:r>
            <a:r>
              <a:rPr lang="fa-IR" b="1" dirty="0" err="1"/>
              <a:t>ی</a:t>
            </a:r>
            <a:r>
              <a:rPr lang="fa-IR" b="1" dirty="0"/>
              <a:t> سالیانه یا </a:t>
            </a:r>
            <a:r>
              <a:rPr lang="fa-IR" b="1" dirty="0" err="1"/>
              <a:t>گزارش‌های</a:t>
            </a:r>
            <a:r>
              <a:rPr lang="fa-IR" b="1" dirty="0"/>
              <a:t> مردمی </a:t>
            </a:r>
            <a:r>
              <a:rPr lang="fa-IR" b="1" dirty="0" err="1"/>
              <a:t>بیش‌ترین</a:t>
            </a:r>
            <a:r>
              <a:rPr lang="fa-IR" b="1" dirty="0"/>
              <a:t> موارد وقوع تخلفات موضوع ماده (91) قانون در </a:t>
            </a:r>
            <a:r>
              <a:rPr lang="fa-IR" b="1" dirty="0" smtClean="0"/>
              <a:t>آنجا </a:t>
            </a:r>
            <a:r>
              <a:rPr lang="fa-IR" b="1" dirty="0"/>
              <a:t>گزارش شده است. </a:t>
            </a:r>
          </a:p>
          <a:p>
            <a:pPr algn="just" rtl="1"/>
            <a:r>
              <a:rPr lang="fa-IR" b="1" dirty="0">
                <a:solidFill>
                  <a:srgbClr val="00B0F0"/>
                </a:solidFill>
              </a:rPr>
              <a:t>هـ-</a:t>
            </a:r>
            <a:r>
              <a:rPr lang="fa-IR" b="1" dirty="0"/>
              <a:t> </a:t>
            </a:r>
            <a:r>
              <a:rPr lang="fa-IR" b="1" dirty="0" err="1">
                <a:solidFill>
                  <a:srgbClr val="7030A0"/>
                </a:solidFill>
              </a:rPr>
              <a:t>اولویت‌های</a:t>
            </a:r>
            <a:r>
              <a:rPr lang="fa-IR" b="1" dirty="0">
                <a:solidFill>
                  <a:srgbClr val="7030A0"/>
                </a:solidFill>
              </a:rPr>
              <a:t> </a:t>
            </a:r>
            <a:r>
              <a:rPr lang="fa-IR" b="1" dirty="0" err="1">
                <a:solidFill>
                  <a:srgbClr val="7030A0"/>
                </a:solidFill>
              </a:rPr>
              <a:t>اعلامی</a:t>
            </a:r>
            <a:r>
              <a:rPr lang="fa-IR" b="1" dirty="0">
                <a:solidFill>
                  <a:srgbClr val="7030A0"/>
                </a:solidFill>
              </a:rPr>
              <a:t> </a:t>
            </a:r>
            <a:r>
              <a:rPr lang="fa-IR" b="1" dirty="0"/>
              <a:t>سازمان یا سایر مراجع </a:t>
            </a:r>
            <a:r>
              <a:rPr lang="fa-IR" b="1" dirty="0" err="1"/>
              <a:t>ذی‌ربط</a:t>
            </a:r>
            <a:r>
              <a:rPr lang="fa-IR" b="1" dirty="0"/>
              <a:t>. </a:t>
            </a:r>
          </a:p>
          <a:p>
            <a:pPr algn="just" rtl="1"/>
            <a:r>
              <a:rPr lang="fa-IR" b="1" dirty="0">
                <a:solidFill>
                  <a:srgbClr val="00B050"/>
                </a:solidFill>
              </a:rPr>
              <a:t>ماده 13- </a:t>
            </a:r>
            <a:r>
              <a:rPr lang="fa-IR" b="1" dirty="0"/>
              <a:t>بازرسی حسب مورد توسط بازرس یا سازمان انجام </a:t>
            </a:r>
            <a:r>
              <a:rPr lang="fa-IR" b="1" dirty="0" err="1"/>
              <a:t>می‌شود</a:t>
            </a:r>
            <a:r>
              <a:rPr lang="fa-IR" b="1" dirty="0"/>
              <a:t>. ناظر ارشد </a:t>
            </a:r>
            <a:r>
              <a:rPr lang="fa-IR" b="1" dirty="0" err="1"/>
              <a:t>مواردی</a:t>
            </a:r>
            <a:r>
              <a:rPr lang="fa-IR" b="1" dirty="0"/>
              <a:t> را که نیازمند بازرسی گروهی است مشخص و </a:t>
            </a:r>
            <a:r>
              <a:rPr lang="fa-IR" b="1" dirty="0" err="1"/>
              <a:t>سررست</a:t>
            </a:r>
            <a:r>
              <a:rPr lang="fa-IR" b="1" dirty="0"/>
              <a:t> گروه را تعیین </a:t>
            </a:r>
            <a:r>
              <a:rPr lang="fa-IR" b="1" dirty="0" err="1"/>
              <a:t>می‌نماید</a:t>
            </a:r>
            <a:r>
              <a:rPr lang="fa-IR" b="1" dirty="0"/>
              <a:t>. </a:t>
            </a:r>
          </a:p>
          <a:p>
            <a:pPr algn="just" rtl="1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2876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145</TotalTime>
  <Words>3079</Words>
  <Application>Microsoft Office PowerPoint</Application>
  <PresentationFormat>On-screen Show (4:3)</PresentationFormat>
  <Paragraphs>107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asadollah mousavi</dc:creator>
  <cp:lastModifiedBy>Akbar Piroozmanesh</cp:lastModifiedBy>
  <cp:revision>20</cp:revision>
  <dcterms:created xsi:type="dcterms:W3CDTF">2018-06-23T06:33:36Z</dcterms:created>
  <dcterms:modified xsi:type="dcterms:W3CDTF">2018-07-08T02:30:53Z</dcterms:modified>
</cp:coreProperties>
</file>